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1" r:id="rId2"/>
    <p:sldId id="272" r:id="rId3"/>
    <p:sldId id="256" r:id="rId4"/>
    <p:sldId id="264" r:id="rId5"/>
    <p:sldId id="269" r:id="rId6"/>
    <p:sldId id="270" r:id="rId7"/>
    <p:sldId id="273" r:id="rId8"/>
    <p:sldId id="257" r:id="rId9"/>
    <p:sldId id="258" r:id="rId10"/>
    <p:sldId id="277" r:id="rId11"/>
    <p:sldId id="259" r:id="rId12"/>
    <p:sldId id="274" r:id="rId13"/>
    <p:sldId id="263" r:id="rId14"/>
    <p:sldId id="275" r:id="rId15"/>
    <p:sldId id="261" r:id="rId16"/>
    <p:sldId id="265" r:id="rId17"/>
    <p:sldId id="266" r:id="rId18"/>
    <p:sldId id="276" r:id="rId19"/>
    <p:sldId id="262" r:id="rId20"/>
    <p:sldId id="26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55759"/>
    <a:srgbClr val="35647E"/>
    <a:srgbClr val="3F5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10" autoAdjust="0"/>
    <p:restoredTop sz="86267"/>
  </p:normalViewPr>
  <p:slideViewPr>
    <p:cSldViewPr snapToGrid="0">
      <p:cViewPr varScale="1">
        <p:scale>
          <a:sx n="88" d="100"/>
          <a:sy n="88" d="100"/>
        </p:scale>
        <p:origin x="78" y="2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C9EC17-2C90-49D4-B7E8-22F32022875E}" type="datetimeFigureOut">
              <a:rPr lang="en-US" smtClean="0"/>
              <a:t>10/3/2017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674310-04CB-4B58-A44C-84370967D88A}" type="slidenum">
              <a:rPr lang="en-US" smtClean="0"/>
              <a:t>‹#›</a:t>
            </a:fld>
            <a:endParaRPr lang="en-US" dirty="0"/>
          </a:p>
        </p:txBody>
      </p:sp>
    </p:spTree>
    <p:extLst>
      <p:ext uri="{BB962C8B-B14F-4D97-AF65-F5344CB8AC3E}">
        <p14:creationId xmlns:p14="http://schemas.microsoft.com/office/powerpoint/2010/main" val="475724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4BBB4-2FAD-DA45-B816-3B70B1F5C559}" type="datetimeFigureOut">
              <a:rPr lang="en-US" smtClean="0"/>
              <a:t>10/3/2017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327B8-1E71-314C-85D4-0A50FE248836}" type="slidenum">
              <a:rPr lang="en-US" smtClean="0"/>
              <a:t>‹#›</a:t>
            </a:fld>
            <a:endParaRPr lang="en-US" dirty="0"/>
          </a:p>
        </p:txBody>
      </p:sp>
    </p:spTree>
    <p:extLst>
      <p:ext uri="{BB962C8B-B14F-4D97-AF65-F5344CB8AC3E}">
        <p14:creationId xmlns:p14="http://schemas.microsoft.com/office/powerpoint/2010/main" val="127560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a:t>
            </a:fld>
            <a:endParaRPr lang="en-US" dirty="0"/>
          </a:p>
        </p:txBody>
      </p:sp>
    </p:spTree>
    <p:extLst>
      <p:ext uri="{BB962C8B-B14F-4D97-AF65-F5344CB8AC3E}">
        <p14:creationId xmlns:p14="http://schemas.microsoft.com/office/powerpoint/2010/main" val="212987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12</a:t>
            </a:fld>
            <a:endParaRPr lang="en-US" dirty="0"/>
          </a:p>
        </p:txBody>
      </p:sp>
    </p:spTree>
    <p:extLst>
      <p:ext uri="{BB962C8B-B14F-4D97-AF65-F5344CB8AC3E}">
        <p14:creationId xmlns:p14="http://schemas.microsoft.com/office/powerpoint/2010/main" val="200457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15</a:t>
            </a:fld>
            <a:endParaRPr lang="en-US" dirty="0"/>
          </a:p>
        </p:txBody>
      </p:sp>
    </p:spTree>
    <p:extLst>
      <p:ext uri="{BB962C8B-B14F-4D97-AF65-F5344CB8AC3E}">
        <p14:creationId xmlns:p14="http://schemas.microsoft.com/office/powerpoint/2010/main" val="53798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16</a:t>
            </a:fld>
            <a:endParaRPr lang="en-US" dirty="0"/>
          </a:p>
        </p:txBody>
      </p:sp>
    </p:spTree>
    <p:extLst>
      <p:ext uri="{BB962C8B-B14F-4D97-AF65-F5344CB8AC3E}">
        <p14:creationId xmlns:p14="http://schemas.microsoft.com/office/powerpoint/2010/main" val="387358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17</a:t>
            </a:fld>
            <a:endParaRPr lang="en-US" dirty="0"/>
          </a:p>
        </p:txBody>
      </p:sp>
    </p:spTree>
    <p:extLst>
      <p:ext uri="{BB962C8B-B14F-4D97-AF65-F5344CB8AC3E}">
        <p14:creationId xmlns:p14="http://schemas.microsoft.com/office/powerpoint/2010/main" val="43074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19</a:t>
            </a:fld>
            <a:endParaRPr lang="en-US" dirty="0"/>
          </a:p>
        </p:txBody>
      </p:sp>
    </p:spTree>
    <p:extLst>
      <p:ext uri="{BB962C8B-B14F-4D97-AF65-F5344CB8AC3E}">
        <p14:creationId xmlns:p14="http://schemas.microsoft.com/office/powerpoint/2010/main" val="1475646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20</a:t>
            </a:fld>
            <a:endParaRPr lang="en-US" dirty="0"/>
          </a:p>
        </p:txBody>
      </p:sp>
    </p:spTree>
    <p:extLst>
      <p:ext uri="{BB962C8B-B14F-4D97-AF65-F5344CB8AC3E}">
        <p14:creationId xmlns:p14="http://schemas.microsoft.com/office/powerpoint/2010/main" val="123287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2</a:t>
            </a:fld>
            <a:endParaRPr lang="en-US" dirty="0"/>
          </a:p>
        </p:txBody>
      </p:sp>
    </p:spTree>
    <p:extLst>
      <p:ext uri="{BB962C8B-B14F-4D97-AF65-F5344CB8AC3E}">
        <p14:creationId xmlns:p14="http://schemas.microsoft.com/office/powerpoint/2010/main" val="70590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3</a:t>
            </a:fld>
            <a:endParaRPr lang="en-US" dirty="0"/>
          </a:p>
        </p:txBody>
      </p:sp>
    </p:spTree>
    <p:extLst>
      <p:ext uri="{BB962C8B-B14F-4D97-AF65-F5344CB8AC3E}">
        <p14:creationId xmlns:p14="http://schemas.microsoft.com/office/powerpoint/2010/main" val="132757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4</a:t>
            </a:fld>
            <a:endParaRPr lang="en-US" dirty="0"/>
          </a:p>
        </p:txBody>
      </p:sp>
    </p:spTree>
    <p:extLst>
      <p:ext uri="{BB962C8B-B14F-4D97-AF65-F5344CB8AC3E}">
        <p14:creationId xmlns:p14="http://schemas.microsoft.com/office/powerpoint/2010/main" val="35630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5</a:t>
            </a:fld>
            <a:endParaRPr lang="en-US" dirty="0"/>
          </a:p>
        </p:txBody>
      </p:sp>
    </p:spTree>
    <p:extLst>
      <p:ext uri="{BB962C8B-B14F-4D97-AF65-F5344CB8AC3E}">
        <p14:creationId xmlns:p14="http://schemas.microsoft.com/office/powerpoint/2010/main" val="365102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8</a:t>
            </a:fld>
            <a:endParaRPr lang="en-US" dirty="0"/>
          </a:p>
        </p:txBody>
      </p:sp>
    </p:spTree>
    <p:extLst>
      <p:ext uri="{BB962C8B-B14F-4D97-AF65-F5344CB8AC3E}">
        <p14:creationId xmlns:p14="http://schemas.microsoft.com/office/powerpoint/2010/main" val="171352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9</a:t>
            </a:fld>
            <a:endParaRPr lang="en-US" dirty="0"/>
          </a:p>
        </p:txBody>
      </p:sp>
    </p:spTree>
    <p:extLst>
      <p:ext uri="{BB962C8B-B14F-4D97-AF65-F5344CB8AC3E}">
        <p14:creationId xmlns:p14="http://schemas.microsoft.com/office/powerpoint/2010/main" val="86397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10</a:t>
            </a:fld>
            <a:endParaRPr lang="en-US" dirty="0"/>
          </a:p>
        </p:txBody>
      </p:sp>
    </p:spTree>
    <p:extLst>
      <p:ext uri="{BB962C8B-B14F-4D97-AF65-F5344CB8AC3E}">
        <p14:creationId xmlns:p14="http://schemas.microsoft.com/office/powerpoint/2010/main" val="274582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327B8-1E71-314C-85D4-0A50FE248836}" type="slidenum">
              <a:rPr lang="en-US" smtClean="0"/>
              <a:t>11</a:t>
            </a:fld>
            <a:endParaRPr lang="en-US" dirty="0"/>
          </a:p>
        </p:txBody>
      </p:sp>
    </p:spTree>
    <p:extLst>
      <p:ext uri="{BB962C8B-B14F-4D97-AF65-F5344CB8AC3E}">
        <p14:creationId xmlns:p14="http://schemas.microsoft.com/office/powerpoint/2010/main" val="278608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84000"/>
            <a:lum/>
          </a:blip>
          <a:srcRect/>
          <a:stretch>
            <a:fillRect l="28000" t="14000" r="4000" b="20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200857"/>
            <a:ext cx="2116183" cy="5703554"/>
          </a:xfrm>
          <a:prstGeom prst="rect">
            <a:avLst/>
          </a:prstGeom>
          <a:solidFill>
            <a:schemeClr val="tx2">
              <a:lumMod val="60000"/>
              <a:lumOff val="4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p:nvPr>
        </p:nvSpPr>
        <p:spPr>
          <a:xfrm>
            <a:off x="85607" y="3226247"/>
            <a:ext cx="1831755" cy="1655762"/>
          </a:xfrm>
        </p:spPr>
        <p:txBody>
          <a:bodyPr/>
          <a:lstStyle>
            <a:lvl1pPr marL="0" indent="0" algn="ctr">
              <a:buNone/>
              <a:defRPr sz="180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38486" r="48120" b="34449"/>
          <a:stretch/>
        </p:blipFill>
        <p:spPr>
          <a:xfrm>
            <a:off x="-80925" y="5307307"/>
            <a:ext cx="1604925" cy="703487"/>
          </a:xfrm>
          <a:prstGeom prst="rect">
            <a:avLst/>
          </a:prstGeom>
        </p:spPr>
      </p:pic>
    </p:spTree>
    <p:extLst>
      <p:ext uri="{BB962C8B-B14F-4D97-AF65-F5344CB8AC3E}">
        <p14:creationId xmlns:p14="http://schemas.microsoft.com/office/powerpoint/2010/main" val="115879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655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7073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9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36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032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o is Ceda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Who is Cedar?</a:t>
            </a:r>
          </a:p>
        </p:txBody>
      </p:sp>
      <p:sp>
        <p:nvSpPr>
          <p:cNvPr id="3" name="Rectangle 2"/>
          <p:cNvSpPr/>
          <p:nvPr userDrawn="1"/>
        </p:nvSpPr>
        <p:spPr>
          <a:xfrm>
            <a:off x="550843" y="1752302"/>
            <a:ext cx="8240617" cy="3693319"/>
          </a:xfrm>
          <a:prstGeom prst="rect">
            <a:avLst/>
          </a:prstGeom>
        </p:spPr>
        <p:txBody>
          <a:bodyPr wrap="square">
            <a:spAutoFit/>
          </a:bodyPr>
          <a:lstStyle/>
          <a:p>
            <a:r>
              <a:rPr lang="en-US" dirty="0">
                <a:solidFill>
                  <a:schemeClr val="accent1"/>
                </a:solidFill>
                <a:latin typeface="+mj-lt"/>
              </a:rPr>
              <a:t>Whether its a road trip, hiking trip, fishing trip or a trip to grandma's house, Cedar Electronics works to get you there safely you say connected, your most important memories can be shared, and that even the most remote locations you can charge up and keep running.</a:t>
            </a:r>
          </a:p>
          <a:p>
            <a:endParaRPr lang="en-US" dirty="0">
              <a:solidFill>
                <a:schemeClr val="accent1"/>
              </a:solidFill>
              <a:latin typeface="+mj-lt"/>
            </a:endParaRPr>
          </a:p>
          <a:p>
            <a:r>
              <a:rPr lang="en-US" dirty="0">
                <a:solidFill>
                  <a:schemeClr val="accent1"/>
                </a:solidFill>
                <a:latin typeface="+mj-lt"/>
              </a:rPr>
              <a:t>Our products give consumers confidence in adventuring into the world with features that keep them safe and connected while experiencing and capturing their unique view. Consumers who rely on, and enjoy, our products are wide ranging.  We champion quality that meets all levels of imagination so our customers can go the extreme and trust in us whether using our products in the outdoors, in their cars, in their professional lives as drivers, or in the marine world.</a:t>
            </a:r>
          </a:p>
          <a:p>
            <a:endParaRPr lang="en-US" dirty="0">
              <a:solidFill>
                <a:schemeClr val="accent1"/>
              </a:solidFill>
              <a:latin typeface="+mj-lt"/>
            </a:endParaRPr>
          </a:p>
          <a:p>
            <a:r>
              <a:rPr lang="en-US" dirty="0">
                <a:solidFill>
                  <a:schemeClr val="accent1"/>
                </a:solidFill>
                <a:latin typeface="+mj-lt"/>
              </a:rPr>
              <a:t>So go ahead, get out and explore the world around you....we've got your back.</a:t>
            </a:r>
          </a:p>
        </p:txBody>
      </p:sp>
    </p:spTree>
    <p:extLst>
      <p:ext uri="{BB962C8B-B14F-4D97-AF65-F5344CB8AC3E}">
        <p14:creationId xmlns:p14="http://schemas.microsoft.com/office/powerpoint/2010/main" val="26501275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0" y="5332395"/>
            <a:ext cx="1118454" cy="541959"/>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32792" r="49244" b="32794"/>
          <a:stretch/>
        </p:blipFill>
        <p:spPr>
          <a:xfrm>
            <a:off x="-255213" y="80731"/>
            <a:ext cx="1767725" cy="1007073"/>
          </a:xfrm>
          <a:prstGeom prst="rect">
            <a:avLst/>
          </a:prstGeom>
        </p:spPr>
      </p:pic>
    </p:spTree>
    <p:extLst>
      <p:ext uri="{BB962C8B-B14F-4D97-AF65-F5344CB8AC3E}">
        <p14:creationId xmlns:p14="http://schemas.microsoft.com/office/powerpoint/2010/main" val="125692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38595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56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103452"/>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8650" y="40825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8189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38993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3899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44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199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199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41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692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5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userDrawn="1"/>
        </p:nvSpPr>
        <p:spPr>
          <a:xfrm>
            <a:off x="0" y="5893904"/>
            <a:ext cx="9144000" cy="96409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628650" y="32067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68489"/>
            <a:ext cx="7886700" cy="36949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435602" y="6140195"/>
            <a:ext cx="1698117" cy="477860"/>
          </a:xfrm>
          <a:prstGeom prst="rect">
            <a:avLst/>
          </a:prstGeom>
        </p:spPr>
      </p:pic>
      <p:pic>
        <p:nvPicPr>
          <p:cNvPr id="10" name="Picture 9"/>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2308400" y="6140195"/>
            <a:ext cx="2039489" cy="477860"/>
          </a:xfrm>
          <a:prstGeom prst="rect">
            <a:avLst/>
          </a:prstGeom>
        </p:spPr>
      </p:pic>
      <p:pic>
        <p:nvPicPr>
          <p:cNvPr id="11" name="Picture 10"/>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906031" y="6194594"/>
            <a:ext cx="1449542" cy="413592"/>
          </a:xfrm>
          <a:prstGeom prst="rect">
            <a:avLst/>
          </a:prstGeom>
        </p:spPr>
      </p:pic>
      <p:sp>
        <p:nvSpPr>
          <p:cNvPr id="4" name="Rectangle 3"/>
          <p:cNvSpPr/>
          <p:nvPr userDrawn="1"/>
        </p:nvSpPr>
        <p:spPr>
          <a:xfrm>
            <a:off x="0" y="0"/>
            <a:ext cx="9144000" cy="217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139665" y="6023141"/>
            <a:ext cx="1750258" cy="756499"/>
          </a:xfrm>
          <a:prstGeom prst="rect">
            <a:avLst/>
          </a:prstGeom>
        </p:spPr>
      </p:pic>
    </p:spTree>
    <p:extLst>
      <p:ext uri="{BB962C8B-B14F-4D97-AF65-F5344CB8AC3E}">
        <p14:creationId xmlns:p14="http://schemas.microsoft.com/office/powerpoint/2010/main" val="83268024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xStyles>
    <p:titleStyle>
      <a:lvl1pPr algn="ctr" defTabSz="685800" rtl="0" eaLnBrk="1" latinLnBrk="0" hangingPunct="1">
        <a:lnSpc>
          <a:spcPct val="90000"/>
        </a:lnSpc>
        <a:spcBef>
          <a:spcPct val="0"/>
        </a:spcBef>
        <a:buNone/>
        <a:defRPr lang="en-US" sz="4500" kern="1200" dirty="0" smtClean="0">
          <a:solidFill>
            <a:schemeClr val="accent2"/>
          </a:solidFill>
          <a:latin typeface="Franklin Gothic Demi Cond" panose="020B0706030402020204" pitchFamily="34" charset="0"/>
          <a:ea typeface="+mn-ea"/>
          <a:cs typeface="+mn-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mailto:Marketing@cedarelectronics.com" TargetMode="External"/><Relationship Id="rId5" Type="http://schemas.openxmlformats.org/officeDocument/2006/relationships/image" Target="../media/image24.png"/><Relationship Id="rId4" Type="http://schemas.openxmlformats.org/officeDocument/2006/relationships/hyperlink" Target="mailto:marketing@cedarelectronic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hyperlink" Target="mailto:Marketing@cedarelectronics.com" TargetMode="Externa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hyperlink" Target="mailto:Marketing@cedarelectronics.com"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mailto:Marketing@cedarelectronics.com"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27041" y="713898"/>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500" b="1" dirty="0">
                <a:solidFill>
                  <a:schemeClr val="accent2"/>
                </a:solidFill>
                <a:latin typeface="Franklin Gothic Demi Cond" charset="0"/>
                <a:ea typeface="Franklin Gothic Demi Cond" charset="0"/>
                <a:cs typeface="Franklin Gothic Demi Cond" charset="0"/>
              </a:rPr>
              <a:t>Product Highlight : Cobra JumPack™ </a:t>
            </a:r>
          </a:p>
          <a:p>
            <a:pPr marL="0" indent="0" algn="ctr">
              <a:buNone/>
            </a:pPr>
            <a:r>
              <a:rPr lang="en-US" sz="2000" dirty="0"/>
              <a:t>The following deck will provide you with the information and tools you need to successfully increase sales and market share for The Cobra JumPack™. </a:t>
            </a:r>
            <a:endParaRPr lang="en-US" sz="3500" b="1" dirty="0">
              <a:solidFill>
                <a:schemeClr val="accent2"/>
              </a:solidFill>
              <a:latin typeface="Franklin Gothic Demi Cond" charset="0"/>
              <a:ea typeface="Franklin Gothic Demi Cond" charset="0"/>
              <a:cs typeface="Franklin Gothic Demi Cond" charset="0"/>
            </a:endParaRPr>
          </a:p>
        </p:txBody>
      </p:sp>
      <p:sp>
        <p:nvSpPr>
          <p:cNvPr id="3" name="Content Placeholder 1"/>
          <p:cNvSpPr txBox="1">
            <a:spLocks/>
          </p:cNvSpPr>
          <p:nvPr/>
        </p:nvSpPr>
        <p:spPr>
          <a:xfrm>
            <a:off x="661933" y="2483975"/>
            <a:ext cx="6284152"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Contents:</a:t>
            </a:r>
          </a:p>
          <a:p>
            <a:r>
              <a:rPr lang="en-US" sz="2000" dirty="0"/>
              <a:t>Cobra JumPack™ Product Pitch</a:t>
            </a:r>
          </a:p>
          <a:p>
            <a:r>
              <a:rPr lang="en-US" sz="2000" dirty="0"/>
              <a:t>Channel Positioning</a:t>
            </a:r>
          </a:p>
          <a:p>
            <a:r>
              <a:rPr lang="en-US" sz="2000" dirty="0"/>
              <a:t>Marketing Sales Support</a:t>
            </a:r>
          </a:p>
          <a:p>
            <a:r>
              <a:rPr lang="en-US" sz="2000" dirty="0"/>
              <a:t>Product Pages</a:t>
            </a:r>
          </a:p>
          <a:p>
            <a:r>
              <a:rPr lang="en-US" sz="2000" dirty="0"/>
              <a:t>Approved Images and Logos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932"/>
          <a:stretch/>
        </p:blipFill>
        <p:spPr>
          <a:xfrm>
            <a:off x="5113479" y="2249084"/>
            <a:ext cx="3460069" cy="2921041"/>
          </a:xfrm>
          <a:prstGeom prst="rect">
            <a:avLst/>
          </a:prstGeom>
        </p:spPr>
      </p:pic>
    </p:spTree>
    <p:extLst>
      <p:ext uri="{BB962C8B-B14F-4D97-AF65-F5344CB8AC3E}">
        <p14:creationId xmlns:p14="http://schemas.microsoft.com/office/powerpoint/2010/main" val="66345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959"/>
          <a:stretch/>
        </p:blipFill>
        <p:spPr>
          <a:xfrm>
            <a:off x="3856980" y="1224995"/>
            <a:ext cx="2962522" cy="4617351"/>
          </a:xfrm>
          <a:prstGeom prst="rect">
            <a:avLst/>
          </a:prstGeom>
        </p:spPr>
      </p:pic>
      <p:sp>
        <p:nvSpPr>
          <p:cNvPr id="6" name="Content Placeholder 1"/>
          <p:cNvSpPr txBox="1">
            <a:spLocks/>
          </p:cNvSpPr>
          <p:nvPr/>
        </p:nvSpPr>
        <p:spPr>
          <a:xfrm>
            <a:off x="184279" y="291924"/>
            <a:ext cx="7545259"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How to Order Display Units</a:t>
            </a:r>
          </a:p>
        </p:txBody>
      </p:sp>
      <p:graphicFrame>
        <p:nvGraphicFramePr>
          <p:cNvPr id="16" name="Table 15"/>
          <p:cNvGraphicFramePr>
            <a:graphicFrameLocks noGrp="1"/>
          </p:cNvGraphicFramePr>
          <p:nvPr>
            <p:extLst>
              <p:ext uri="{D42A27DB-BD31-4B8C-83A1-F6EECF244321}">
                <p14:modId xmlns:p14="http://schemas.microsoft.com/office/powerpoint/2010/main" val="8343359"/>
              </p:ext>
            </p:extLst>
          </p:nvPr>
        </p:nvGraphicFramePr>
        <p:xfrm>
          <a:off x="184279" y="1756864"/>
          <a:ext cx="4094210" cy="3744816"/>
        </p:xfrm>
        <a:graphic>
          <a:graphicData uri="http://schemas.openxmlformats.org/drawingml/2006/table">
            <a:tbl>
              <a:tblPr firstRow="1" bandRow="1">
                <a:tableStyleId>{5C22544A-7EE6-4342-B048-85BDC9FD1C3A}</a:tableStyleId>
              </a:tblPr>
              <a:tblGrid>
                <a:gridCol w="1351010">
                  <a:extLst>
                    <a:ext uri="{9D8B030D-6E8A-4147-A177-3AD203B41FA5}">
                      <a16:colId xmlns:a16="http://schemas.microsoft.com/office/drawing/2014/main" val="20002"/>
                    </a:ext>
                  </a:extLst>
                </a:gridCol>
                <a:gridCol w="2743200">
                  <a:extLst>
                    <a:ext uri="{9D8B030D-6E8A-4147-A177-3AD203B41FA5}">
                      <a16:colId xmlns:a16="http://schemas.microsoft.com/office/drawing/2014/main" val="1994853798"/>
                    </a:ext>
                  </a:extLst>
                </a:gridCol>
              </a:tblGrid>
              <a:tr h="471989">
                <a:tc gridSpan="2">
                  <a:txBody>
                    <a:bodyPr/>
                    <a:lstStyle/>
                    <a:p>
                      <a:pPr algn="ctr"/>
                      <a:r>
                        <a:rPr lang="en-US" sz="1600" dirty="0"/>
                        <a:t>Order Process</a:t>
                      </a:r>
                    </a:p>
                  </a:txBody>
                  <a:tcPr marL="73704" marR="73704" marT="36852" marB="36852"/>
                </a:tc>
                <a:tc hMerge="1">
                  <a:txBody>
                    <a:bodyPr/>
                    <a:lstStyle/>
                    <a:p>
                      <a:endParaRPr lang="en-US" sz="1100" dirty="0"/>
                    </a:p>
                  </a:txBody>
                  <a:tcPr marL="73704" marR="73704" marT="36852" marB="36852"/>
                </a:tc>
                <a:extLst>
                  <a:ext uri="{0D108BD9-81ED-4DB2-BD59-A6C34878D82A}">
                    <a16:rowId xmlns:a16="http://schemas.microsoft.com/office/drawing/2014/main" val="10000"/>
                  </a:ext>
                </a:extLst>
              </a:tr>
              <a:tr h="1004563">
                <a:tc>
                  <a:txBody>
                    <a:bodyPr/>
                    <a:lstStyle/>
                    <a:p>
                      <a:r>
                        <a:rPr lang="en-US" sz="1200" dirty="0"/>
                        <a:t>Video Displays</a:t>
                      </a:r>
                    </a:p>
                  </a:txBody>
                  <a:tcPr marL="73704" marR="73704" marT="36852" marB="36852"/>
                </a:tc>
                <a:tc>
                  <a:txBody>
                    <a:bodyPr/>
                    <a:lstStyle/>
                    <a:p>
                      <a:r>
                        <a:rPr lang="en-US" sz="1200" b="0" i="0" u="none" strike="noStrike" kern="1200" baseline="0" dirty="0">
                          <a:solidFill>
                            <a:schemeClr val="dk1"/>
                          </a:solidFill>
                          <a:latin typeface="+mn-lt"/>
                          <a:ea typeface="+mn-ea"/>
                          <a:cs typeface="+mn-cs"/>
                        </a:rPr>
                        <a:t>Follow the same process as you would if you were ordering product against your sample accounts</a:t>
                      </a:r>
                      <a:endParaRPr lang="en-US" sz="1200" dirty="0"/>
                    </a:p>
                  </a:txBody>
                  <a:tcPr marL="73704" marR="73704" marT="36852" marB="36852"/>
                </a:tc>
                <a:extLst>
                  <a:ext uri="{0D108BD9-81ED-4DB2-BD59-A6C34878D82A}">
                    <a16:rowId xmlns:a16="http://schemas.microsoft.com/office/drawing/2014/main" val="10001"/>
                  </a:ext>
                </a:extLst>
              </a:tr>
              <a:tr h="2128806">
                <a:tc>
                  <a:txBody>
                    <a:bodyPr/>
                    <a:lstStyle/>
                    <a:p>
                      <a:r>
                        <a:rPr lang="en-US" sz="1200" dirty="0"/>
                        <a:t>Custom Displays</a:t>
                      </a:r>
                    </a:p>
                  </a:txBody>
                  <a:tcPr marL="73704" marR="73704" marT="36852" marB="36852"/>
                </a:tc>
                <a:tc>
                  <a:txBody>
                    <a:bodyPr/>
                    <a:lstStyle/>
                    <a:p>
                      <a:r>
                        <a:rPr lang="en-US" sz="1200" dirty="0"/>
                        <a:t>For custom displays email </a:t>
                      </a:r>
                      <a:r>
                        <a:rPr lang="en-US" sz="1200" dirty="0">
                          <a:hlinkClick r:id="rId4"/>
                        </a:rPr>
                        <a:t>marketing@cedarelectronics.com</a:t>
                      </a:r>
                      <a:r>
                        <a:rPr lang="en-US" sz="1200" dirty="0"/>
                        <a:t> with your request:</a:t>
                      </a:r>
                    </a:p>
                    <a:p>
                      <a:pPr marL="171450" indent="-171450">
                        <a:buFont typeface="Arial" panose="020B0604020202020204" pitchFamily="34" charset="0"/>
                        <a:buChar char="•"/>
                      </a:pPr>
                      <a:r>
                        <a:rPr lang="en-US" sz="1200" dirty="0"/>
                        <a:t>Subject Line = DISPLAY + Order Number</a:t>
                      </a:r>
                    </a:p>
                    <a:p>
                      <a:pPr marL="171450" indent="-171450">
                        <a:buFont typeface="Arial" panose="020B0604020202020204" pitchFamily="34" charset="0"/>
                        <a:buChar char="•"/>
                      </a:pPr>
                      <a:r>
                        <a:rPr lang="en-US" sz="1200" dirty="0"/>
                        <a:t>Include the total quantity requested and in-store date</a:t>
                      </a:r>
                    </a:p>
                    <a:p>
                      <a:pPr marL="171450" indent="-171450">
                        <a:buFont typeface="Arial" panose="020B0604020202020204" pitchFamily="34" charset="0"/>
                        <a:buChar char="•"/>
                      </a:pPr>
                      <a:r>
                        <a:rPr lang="en-US" sz="1200" dirty="0"/>
                        <a:t>Allow a minimum of 4 weeks from order to shipment to retailers</a:t>
                      </a:r>
                    </a:p>
                    <a:p>
                      <a:pPr marL="171450" indent="-171450">
                        <a:buFont typeface="Arial" panose="020B0604020202020204" pitchFamily="34" charset="0"/>
                        <a:buChar char="•"/>
                      </a:pPr>
                      <a:r>
                        <a:rPr lang="en-US" sz="1200" dirty="0"/>
                        <a:t>Include contact information for follow up conversations, including shipment address</a:t>
                      </a:r>
                    </a:p>
                  </a:txBody>
                  <a:tcPr marL="73704" marR="73704" marT="36852" marB="36852"/>
                </a:tc>
                <a:extLst>
                  <a:ext uri="{0D108BD9-81ED-4DB2-BD59-A6C34878D82A}">
                    <a16:rowId xmlns:a16="http://schemas.microsoft.com/office/drawing/2014/main" val="10002"/>
                  </a:ext>
                </a:extLst>
              </a:tr>
            </a:tbl>
          </a:graphicData>
        </a:graphic>
      </p:graphicFrame>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403" y="3732008"/>
            <a:ext cx="2403432" cy="1965622"/>
          </a:xfrm>
          <a:prstGeom prst="rect">
            <a:avLst/>
          </a:prstGeom>
        </p:spPr>
      </p:pic>
      <p:sp>
        <p:nvSpPr>
          <p:cNvPr id="2" name="Rectangle 1"/>
          <p:cNvSpPr/>
          <p:nvPr/>
        </p:nvSpPr>
        <p:spPr>
          <a:xfrm>
            <a:off x="294612" y="833535"/>
            <a:ext cx="8832457" cy="923330"/>
          </a:xfrm>
          <a:prstGeom prst="rect">
            <a:avLst/>
          </a:prstGeom>
        </p:spPr>
        <p:txBody>
          <a:bodyPr wrap="square">
            <a:spAutoFit/>
          </a:bodyPr>
          <a:lstStyle/>
          <a:p>
            <a:r>
              <a:rPr lang="en-US" dirty="0"/>
              <a:t>The Marketing team can provide these ready-to-ship displays OR come up with the perfect display for your specific retailer. Contact </a:t>
            </a:r>
            <a:r>
              <a:rPr lang="en-US" dirty="0">
                <a:hlinkClick r:id="rId6"/>
              </a:rPr>
              <a:t>Marketing@cedarelectronics.com</a:t>
            </a:r>
            <a:r>
              <a:rPr lang="en-US" dirty="0"/>
              <a:t> for requests.</a:t>
            </a:r>
          </a:p>
          <a:p>
            <a:endParaRPr lang="en-US" dirty="0"/>
          </a:p>
        </p:txBody>
      </p:sp>
    </p:spTree>
    <p:extLst>
      <p:ext uri="{BB962C8B-B14F-4D97-AF65-F5344CB8AC3E}">
        <p14:creationId xmlns:p14="http://schemas.microsoft.com/office/powerpoint/2010/main" val="35205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84279" y="291924"/>
            <a:ext cx="7545259" cy="73677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Retail Sales Support: Signage</a:t>
            </a:r>
          </a:p>
        </p:txBody>
      </p:sp>
      <p:graphicFrame>
        <p:nvGraphicFramePr>
          <p:cNvPr id="16" name="Table 15"/>
          <p:cNvGraphicFramePr>
            <a:graphicFrameLocks noGrp="1"/>
          </p:cNvGraphicFramePr>
          <p:nvPr>
            <p:extLst>
              <p:ext uri="{D42A27DB-BD31-4B8C-83A1-F6EECF244321}">
                <p14:modId xmlns:p14="http://schemas.microsoft.com/office/powerpoint/2010/main" val="207730737"/>
              </p:ext>
            </p:extLst>
          </p:nvPr>
        </p:nvGraphicFramePr>
        <p:xfrm>
          <a:off x="280966" y="1691457"/>
          <a:ext cx="3253377" cy="1015912"/>
        </p:xfrm>
        <a:graphic>
          <a:graphicData uri="http://schemas.openxmlformats.org/drawingml/2006/table">
            <a:tbl>
              <a:tblPr firstRow="1" bandRow="1">
                <a:tableStyleId>{5C22544A-7EE6-4342-B048-85BDC9FD1C3A}</a:tableStyleId>
              </a:tblPr>
              <a:tblGrid>
                <a:gridCol w="3253377">
                  <a:extLst>
                    <a:ext uri="{9D8B030D-6E8A-4147-A177-3AD203B41FA5}">
                      <a16:colId xmlns:a16="http://schemas.microsoft.com/office/drawing/2014/main" val="20000"/>
                    </a:ext>
                  </a:extLst>
                </a:gridCol>
              </a:tblGrid>
              <a:tr h="160694">
                <a:tc>
                  <a:txBody>
                    <a:bodyPr/>
                    <a:lstStyle/>
                    <a:p>
                      <a:r>
                        <a:rPr lang="en-US" dirty="0"/>
                        <a:t>Signing Types</a:t>
                      </a:r>
                    </a:p>
                  </a:txBody>
                  <a:tcPr/>
                </a:tc>
                <a:extLst>
                  <a:ext uri="{0D108BD9-81ED-4DB2-BD59-A6C34878D82A}">
                    <a16:rowId xmlns:a16="http://schemas.microsoft.com/office/drawing/2014/main" val="10000"/>
                  </a:ext>
                </a:extLst>
              </a:tr>
              <a:tr h="349333">
                <a:tc>
                  <a:txBody>
                    <a:bodyPr/>
                    <a:lstStyle/>
                    <a:p>
                      <a:r>
                        <a:rPr lang="en-US" dirty="0"/>
                        <a:t>Point of Sale Signing:</a:t>
                      </a:r>
                      <a:r>
                        <a:rPr lang="en-US" baseline="0" dirty="0"/>
                        <a:t> Posters</a:t>
                      </a:r>
                    </a:p>
                  </a:txBody>
                  <a:tcPr/>
                </a:tc>
                <a:extLst>
                  <a:ext uri="{0D108BD9-81ED-4DB2-BD59-A6C34878D82A}">
                    <a16:rowId xmlns:a16="http://schemas.microsoft.com/office/drawing/2014/main" val="10001"/>
                  </a:ext>
                </a:extLst>
              </a:tr>
              <a:tr h="36939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Point of Sale Signing: Shelf Talkers</a:t>
                      </a:r>
                    </a:p>
                  </a:txBody>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095" y="1615383"/>
            <a:ext cx="2061276" cy="2623443"/>
          </a:xfrm>
          <a:prstGeom prst="rect">
            <a:avLst/>
          </a:prstGeom>
          <a:ln>
            <a:solidFill>
              <a:schemeClr val="accent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29" y="4362445"/>
            <a:ext cx="5381842" cy="1233339"/>
          </a:xfrm>
          <a:prstGeom prst="rect">
            <a:avLst/>
          </a:prstGeom>
          <a:ln>
            <a:solidFill>
              <a:schemeClr val="accent1"/>
            </a:solidFill>
          </a:ln>
        </p:spPr>
      </p:pic>
      <p:sp>
        <p:nvSpPr>
          <p:cNvPr id="7" name="Rectangle 6"/>
          <p:cNvSpPr/>
          <p:nvPr/>
        </p:nvSpPr>
        <p:spPr>
          <a:xfrm>
            <a:off x="280966" y="833535"/>
            <a:ext cx="8468315" cy="646331"/>
          </a:xfrm>
          <a:prstGeom prst="rect">
            <a:avLst/>
          </a:prstGeom>
        </p:spPr>
        <p:txBody>
          <a:bodyPr wrap="square">
            <a:spAutoFit/>
          </a:bodyPr>
          <a:lstStyle/>
          <a:p>
            <a:r>
              <a:rPr lang="en-US" dirty="0"/>
              <a:t>The Marketing team can already-designed signage OR come up with the perfect display for your specific retailer. Contact </a:t>
            </a:r>
            <a:r>
              <a:rPr lang="en-US" dirty="0">
                <a:hlinkClick r:id="rId5"/>
              </a:rPr>
              <a:t>Marketing@cedarelectronics.com</a:t>
            </a:r>
            <a:r>
              <a:rPr lang="en-US" dirty="0"/>
              <a:t> for requests.</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123" y="1926245"/>
            <a:ext cx="2883210" cy="3669539"/>
          </a:xfrm>
          <a:prstGeom prst="rect">
            <a:avLst/>
          </a:prstGeom>
          <a:ln>
            <a:solidFill>
              <a:schemeClr val="accent1"/>
            </a:solidFill>
          </a:ln>
        </p:spPr>
      </p:pic>
    </p:spTree>
    <p:extLst>
      <p:ext uri="{BB962C8B-B14F-4D97-AF65-F5344CB8AC3E}">
        <p14:creationId xmlns:p14="http://schemas.microsoft.com/office/powerpoint/2010/main" val="176060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0535" y="1315711"/>
            <a:ext cx="6149655" cy="1107996"/>
          </a:xfrm>
          <a:prstGeom prst="rect">
            <a:avLst/>
          </a:prstGeom>
          <a:noFill/>
        </p:spPr>
        <p:txBody>
          <a:bodyPr wrap="square" rtlCol="0">
            <a:spAutoFit/>
          </a:bodyPr>
          <a:lstStyle/>
          <a:p>
            <a:r>
              <a:rPr lang="en-US" dirty="0">
                <a:solidFill>
                  <a:schemeClr val="accent2"/>
                </a:solidFill>
                <a:latin typeface="Franklin Gothic Demi Cond" charset="0"/>
                <a:ea typeface="Franklin Gothic Demi Cond" charset="0"/>
                <a:cs typeface="Franklin Gothic Demi Cond" charset="0"/>
              </a:rPr>
              <a:t>https://www.youtube.com/watch?v=6Ck8Eeop76k</a:t>
            </a:r>
          </a:p>
          <a:p>
            <a:endParaRPr lang="en-US" sz="1200" dirty="0"/>
          </a:p>
          <a:p>
            <a:r>
              <a:rPr lang="en-US" sz="1200" dirty="0"/>
              <a:t>Learn about the features of Cobra's newest JumPack, the JumPack XL H20! Designed to jump start large V8 gasoline and diesel engines, the new JumPack™H2O is UL listed and will keep you going in all-weather conditions</a:t>
            </a:r>
            <a:endParaRPr lang="en-US" sz="1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794" y="2423707"/>
            <a:ext cx="4236654" cy="2832506"/>
          </a:xfrm>
          <a:prstGeom prst="rect">
            <a:avLst/>
          </a:prstGeom>
        </p:spPr>
      </p:pic>
      <p:sp>
        <p:nvSpPr>
          <p:cNvPr id="11" name="Content Placeholder 1"/>
          <p:cNvSpPr txBox="1">
            <a:spLocks/>
          </p:cNvSpPr>
          <p:nvPr/>
        </p:nvSpPr>
        <p:spPr>
          <a:xfrm>
            <a:off x="184279" y="291924"/>
            <a:ext cx="7545259" cy="73677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Retail Sales Support: Video</a:t>
            </a:r>
          </a:p>
        </p:txBody>
      </p:sp>
    </p:spTree>
    <p:extLst>
      <p:ext uri="{BB962C8B-B14F-4D97-AF65-F5344CB8AC3E}">
        <p14:creationId xmlns:p14="http://schemas.microsoft.com/office/powerpoint/2010/main" val="126660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54365" t="10341" b="18606"/>
          <a:stretch/>
        </p:blipFill>
        <p:spPr>
          <a:xfrm>
            <a:off x="6898538" y="1297229"/>
            <a:ext cx="1270734" cy="989252"/>
          </a:xfrm>
          <a:prstGeom prst="rect">
            <a:avLst/>
          </a:prstGeom>
        </p:spPr>
      </p:pic>
      <p:pic>
        <p:nvPicPr>
          <p:cNvPr id="21" name="Picture 6" descr="new"/>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904" y="2016816"/>
            <a:ext cx="636736" cy="417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621" y="1499926"/>
            <a:ext cx="137192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3"/>
          <p:cNvGraphicFramePr>
            <a:graphicFrameLocks/>
          </p:cNvGraphicFramePr>
          <p:nvPr>
            <p:extLst>
              <p:ext uri="{D42A27DB-BD31-4B8C-83A1-F6EECF244321}">
                <p14:modId xmlns:p14="http://schemas.microsoft.com/office/powerpoint/2010/main" val="1402309456"/>
              </p:ext>
            </p:extLst>
          </p:nvPr>
        </p:nvGraphicFramePr>
        <p:xfrm>
          <a:off x="427539" y="2511444"/>
          <a:ext cx="8340920" cy="2780457"/>
        </p:xfrm>
        <a:graphic>
          <a:graphicData uri="http://schemas.openxmlformats.org/drawingml/2006/table">
            <a:tbl>
              <a:tblPr firstRow="1" bandRow="1">
                <a:tableStyleId>{7DF18680-E054-41AD-8BC1-D1AEF772440D}</a:tableStyleId>
              </a:tblPr>
              <a:tblGrid>
                <a:gridCol w="2085230">
                  <a:extLst>
                    <a:ext uri="{9D8B030D-6E8A-4147-A177-3AD203B41FA5}">
                      <a16:colId xmlns:a16="http://schemas.microsoft.com/office/drawing/2014/main" val="20000"/>
                    </a:ext>
                  </a:extLst>
                </a:gridCol>
                <a:gridCol w="2085230">
                  <a:extLst>
                    <a:ext uri="{9D8B030D-6E8A-4147-A177-3AD203B41FA5}">
                      <a16:colId xmlns:a16="http://schemas.microsoft.com/office/drawing/2014/main" val="20002"/>
                    </a:ext>
                  </a:extLst>
                </a:gridCol>
                <a:gridCol w="2085230">
                  <a:extLst>
                    <a:ext uri="{9D8B030D-6E8A-4147-A177-3AD203B41FA5}">
                      <a16:colId xmlns:a16="http://schemas.microsoft.com/office/drawing/2014/main" val="20003"/>
                    </a:ext>
                  </a:extLst>
                </a:gridCol>
                <a:gridCol w="2085230">
                  <a:extLst>
                    <a:ext uri="{9D8B030D-6E8A-4147-A177-3AD203B41FA5}">
                      <a16:colId xmlns:a16="http://schemas.microsoft.com/office/drawing/2014/main" val="20004"/>
                    </a:ext>
                  </a:extLst>
                </a:gridCol>
              </a:tblGrid>
              <a:tr h="227314">
                <a:tc>
                  <a:txBody>
                    <a:bodyPr/>
                    <a:lstStyle/>
                    <a:p>
                      <a:r>
                        <a:rPr lang="en-US" sz="900" dirty="0">
                          <a:solidFill>
                            <a:schemeClr val="tx1"/>
                          </a:solidFill>
                          <a:latin typeface="Calibri" charset="0"/>
                          <a:ea typeface="Calibri" charset="0"/>
                          <a:cs typeface="Calibri" charset="0"/>
                        </a:rPr>
                        <a:t>Model</a:t>
                      </a:r>
                    </a:p>
                  </a:txBody>
                  <a:tcPr marT="34290" marB="34290">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charset="0"/>
                          <a:ea typeface="Calibri" charset="0"/>
                          <a:cs typeface="Calibri" charset="0"/>
                        </a:rPr>
                        <a:t>Competitor Model</a:t>
                      </a:r>
                    </a:p>
                  </a:txBody>
                  <a:tcPr marT="34290" marB="34290">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charset="0"/>
                          <a:ea typeface="Calibri" charset="0"/>
                          <a:cs typeface="Calibri" charset="0"/>
                        </a:rPr>
                        <a:t>JumPack™ XL-</a:t>
                      </a:r>
                      <a:r>
                        <a:rPr lang="en-US" sz="900" baseline="0" dirty="0">
                          <a:solidFill>
                            <a:schemeClr val="tx1"/>
                          </a:solidFill>
                          <a:latin typeface="Calibri" charset="0"/>
                          <a:ea typeface="Calibri" charset="0"/>
                          <a:cs typeface="Calibri" charset="0"/>
                        </a:rPr>
                        <a:t> CPP12000</a:t>
                      </a:r>
                      <a:endParaRPr lang="en-US" sz="900" dirty="0">
                        <a:solidFill>
                          <a:schemeClr val="tx1"/>
                        </a:solidFill>
                        <a:latin typeface="Calibri" charset="0"/>
                        <a:ea typeface="Calibri" charset="0"/>
                        <a:cs typeface="Calibri" charset="0"/>
                      </a:endParaRPr>
                    </a:p>
                  </a:txBody>
                  <a:tcPr marT="34290" marB="34290">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charset="0"/>
                          <a:ea typeface="Calibri" charset="0"/>
                          <a:cs typeface="Calibri" charset="0"/>
                        </a:rPr>
                        <a:t>JumPack™ XL H2O-</a:t>
                      </a:r>
                      <a:r>
                        <a:rPr lang="en-US" sz="900" baseline="0" dirty="0">
                          <a:solidFill>
                            <a:schemeClr val="tx1"/>
                          </a:solidFill>
                          <a:latin typeface="Calibri" charset="0"/>
                          <a:ea typeface="Calibri" charset="0"/>
                          <a:cs typeface="Calibri" charset="0"/>
                        </a:rPr>
                        <a:t> CPP15000</a:t>
                      </a:r>
                      <a:endParaRPr lang="en-US" sz="900" dirty="0">
                        <a:solidFill>
                          <a:schemeClr val="tx1"/>
                        </a:solidFill>
                        <a:latin typeface="Calibri" charset="0"/>
                        <a:ea typeface="Calibri" charset="0"/>
                        <a:cs typeface="Calibri"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154380">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1"/>
                  </a:ext>
                </a:extLst>
              </a:tr>
              <a:tr h="308761">
                <a:tc>
                  <a:txBody>
                    <a:bodyPr/>
                    <a:lstStyle/>
                    <a:p>
                      <a:pPr marL="342900"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Jump Starts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All 4,6,8 cylinder gas and diesel vehicles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All 4,6,8 cylinder gas and diesel vehicles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9"/>
                  </a:ext>
                </a:extLst>
              </a:tr>
              <a:tr h="154380">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Jump Start Current</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300A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400A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3"/>
                  </a:ext>
                </a:extLst>
              </a:tr>
              <a:tr h="154380">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Jump Start Peak Current</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500A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600A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4"/>
                  </a:ext>
                </a:extLst>
              </a:tr>
              <a:tr h="154380">
                <a:tc>
                  <a:txBody>
                    <a:bodyPr/>
                    <a:lstStyle/>
                    <a:p>
                      <a:pPr marL="342900"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Battery Capacity</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41.1 Watt Hours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44.4 Watt Hours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12"/>
                  </a:ext>
                </a:extLst>
              </a:tr>
              <a:tr h="154380">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USB Output Current</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1X 3A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2X 3A</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5"/>
                  </a:ext>
                </a:extLst>
              </a:tr>
              <a:tr h="308761">
                <a:tc>
                  <a:txBody>
                    <a:bodyPr/>
                    <a:lstStyle/>
                    <a:p>
                      <a:pPr marL="342900"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Jump Start Methods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defRPr/>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defRPr/>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Direct to Battery</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defRPr/>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Direct to Battery</a:t>
                      </a:r>
                    </a:p>
                    <a:p>
                      <a:pPr marL="0" marR="0" lvl="0" indent="0" algn="ctr" defTabSz="684213" rtl="0" eaLnBrk="1" fontAlgn="b" latinLnBrk="0" hangingPunct="1">
                        <a:lnSpc>
                          <a:spcPct val="100000"/>
                        </a:lnSpc>
                        <a:spcBef>
                          <a:spcPct val="0"/>
                        </a:spcBef>
                        <a:spcAft>
                          <a:spcPct val="0"/>
                        </a:spcAft>
                        <a:buClrTx/>
                        <a:buSzTx/>
                        <a:buFontTx/>
                        <a:buNone/>
                        <a:tabLst/>
                        <a:defRPr/>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&amp; Easy 12V Port</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10"/>
                  </a:ext>
                </a:extLst>
              </a:tr>
              <a:tr h="181421">
                <a:tc>
                  <a:txBody>
                    <a:bodyPr/>
                    <a:lstStyle/>
                    <a:p>
                      <a:pPr marL="342900"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Casing Material</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Insulated ABS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defRPr/>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Insulated ABS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13"/>
                  </a:ext>
                </a:extLst>
              </a:tr>
              <a:tr h="192056">
                <a:tc>
                  <a:txBody>
                    <a:bodyPr/>
                    <a:lstStyle/>
                    <a:p>
                      <a:pPr marL="342900" marR="0" lvl="1" indent="0" algn="l" defTabSz="684213"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rPr>
                        <a:t>Jump Start Status/Safety Indicator</a:t>
                      </a: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rPr>
                        <a:t>Built-in Tri-color LED</a:t>
                      </a:r>
                    </a:p>
                  </a:txBody>
                  <a:tcPr marL="0" marR="0" marT="0" marB="0" anchor="b" horzOverflow="overflow"/>
                </a:tc>
                <a:tc>
                  <a:txBody>
                    <a:body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rPr>
                        <a:t>Built-in Tri-color LED</a:t>
                      </a:r>
                    </a:p>
                  </a:txBody>
                  <a:tcPr marL="0" marR="0" marT="0" marB="0" anchor="b" horzOverflow="overflow"/>
                </a:tc>
                <a:extLst>
                  <a:ext uri="{0D108BD9-81ED-4DB2-BD59-A6C34878D82A}">
                    <a16:rowId xmlns:a16="http://schemas.microsoft.com/office/drawing/2014/main" val="10014"/>
                  </a:ext>
                </a:extLst>
              </a:tr>
              <a:tr h="302819">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Protection Circuitry</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b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b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Reverse Polarity, Short Circuit, Over Charge, Reverse Charge, Over Temp, Faulty Battery</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b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b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Reverse Polarity, Short Circuit, Over Charge, Reverse Charge, Over Temp, Faulty Battery</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6"/>
                  </a:ext>
                </a:extLst>
              </a:tr>
              <a:tr h="224384">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Work light Functions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Flashlight , Strobe, SOS </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Flashlight , Strobe, SOS </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7"/>
                  </a:ext>
                </a:extLst>
              </a:tr>
              <a:tr h="154380">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341313" marR="0" lvl="1" indent="0" algn="l"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Included Accessories</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Yes CLP and Wall Adapter</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tc>
                  <a:txBody>
                    <a:bodyPr/>
                    <a:lstStyle>
                      <a:lvl1pPr defTabSz="684213">
                        <a:spcBef>
                          <a:spcPct val="20000"/>
                        </a:spcBef>
                        <a:buFont typeface="Arial" charset="0"/>
                        <a:defRPr sz="1600">
                          <a:solidFill>
                            <a:srgbClr val="595959"/>
                          </a:solidFill>
                          <a:latin typeface="Calibri" charset="0"/>
                        </a:defRPr>
                      </a:lvl1pPr>
                      <a:lvl2pPr marL="341313" defTabSz="684213">
                        <a:spcBef>
                          <a:spcPct val="20000"/>
                        </a:spcBef>
                        <a:buFont typeface="Arial" charset="0"/>
                        <a:defRPr sz="1400">
                          <a:solidFill>
                            <a:srgbClr val="595959"/>
                          </a:solidFill>
                          <a:latin typeface="Calibri" charset="0"/>
                        </a:defRPr>
                      </a:lvl2pPr>
                      <a:lvl3pPr marL="684213" defTabSz="684213">
                        <a:spcBef>
                          <a:spcPct val="20000"/>
                        </a:spcBef>
                        <a:buFont typeface="Arial" charset="0"/>
                        <a:defRPr sz="1300">
                          <a:solidFill>
                            <a:srgbClr val="595959"/>
                          </a:solidFill>
                          <a:latin typeface="Calibri" charset="0"/>
                        </a:defRPr>
                      </a:lvl3pPr>
                      <a:lvl4pPr marL="1027113" defTabSz="684213">
                        <a:spcBef>
                          <a:spcPct val="20000"/>
                        </a:spcBef>
                        <a:buFont typeface="Arial" charset="0"/>
                        <a:defRPr sz="1200">
                          <a:solidFill>
                            <a:srgbClr val="595959"/>
                          </a:solidFill>
                          <a:latin typeface="Calibri" charset="0"/>
                        </a:defRPr>
                      </a:lvl4pPr>
                      <a:lvl5pPr marL="1370013" defTabSz="684213">
                        <a:spcBef>
                          <a:spcPct val="20000"/>
                        </a:spcBef>
                        <a:buFont typeface="Arial" charset="0"/>
                        <a:defRPr sz="1200">
                          <a:solidFill>
                            <a:srgbClr val="595959"/>
                          </a:solidFill>
                          <a:latin typeface="Calibri" charset="0"/>
                        </a:defRPr>
                      </a:lvl5pPr>
                      <a:lvl6pPr marL="1827213" indent="681038" defTabSz="684213" eaLnBrk="0" fontAlgn="base" hangingPunct="0">
                        <a:spcBef>
                          <a:spcPct val="20000"/>
                        </a:spcBef>
                        <a:spcAft>
                          <a:spcPct val="0"/>
                        </a:spcAft>
                        <a:buFont typeface="Arial" charset="0"/>
                        <a:defRPr sz="1200">
                          <a:solidFill>
                            <a:srgbClr val="595959"/>
                          </a:solidFill>
                          <a:latin typeface="Calibri" charset="0"/>
                        </a:defRPr>
                      </a:lvl6pPr>
                      <a:lvl7pPr marL="2284413" indent="681038" defTabSz="684213" eaLnBrk="0" fontAlgn="base" hangingPunct="0">
                        <a:spcBef>
                          <a:spcPct val="20000"/>
                        </a:spcBef>
                        <a:spcAft>
                          <a:spcPct val="0"/>
                        </a:spcAft>
                        <a:buFont typeface="Arial" charset="0"/>
                        <a:defRPr sz="1200">
                          <a:solidFill>
                            <a:srgbClr val="595959"/>
                          </a:solidFill>
                          <a:latin typeface="Calibri" charset="0"/>
                        </a:defRPr>
                      </a:lvl7pPr>
                      <a:lvl8pPr marL="2741613" indent="681038" defTabSz="684213" eaLnBrk="0" fontAlgn="base" hangingPunct="0">
                        <a:spcBef>
                          <a:spcPct val="20000"/>
                        </a:spcBef>
                        <a:spcAft>
                          <a:spcPct val="0"/>
                        </a:spcAft>
                        <a:buFont typeface="Arial" charset="0"/>
                        <a:defRPr sz="1200">
                          <a:solidFill>
                            <a:srgbClr val="595959"/>
                          </a:solidFill>
                          <a:latin typeface="Calibri" charset="0"/>
                        </a:defRPr>
                      </a:lvl8pPr>
                      <a:lvl9pPr marL="3198813" indent="681038" defTabSz="684213" eaLnBrk="0" fontAlgn="base" hangingPunct="0">
                        <a:spcBef>
                          <a:spcPct val="20000"/>
                        </a:spcBef>
                        <a:spcAft>
                          <a:spcPct val="0"/>
                        </a:spcAft>
                        <a:buFont typeface="Arial" charset="0"/>
                        <a:defRPr sz="1200">
                          <a:solidFill>
                            <a:srgbClr val="595959"/>
                          </a:solidFill>
                          <a:latin typeface="Calibri" charset="0"/>
                        </a:defRPr>
                      </a:lvl9pPr>
                    </a:lstStyle>
                    <a:p>
                      <a:pPr marL="0" marR="0" lvl="0" indent="0" algn="ctr" defTabSz="684213" rtl="0" eaLnBrk="1" fontAlgn="b" latinLnBrk="0" hangingPunct="1">
                        <a:lnSpc>
                          <a:spcPct val="100000"/>
                        </a:lnSpc>
                        <a:spcBef>
                          <a:spcPct val="0"/>
                        </a:spcBef>
                        <a:spcAft>
                          <a:spcPct val="0"/>
                        </a:spcAft>
                        <a:buClrTx/>
                        <a:buSzTx/>
                        <a:buFontTx/>
                        <a:buNone/>
                        <a:tabLst/>
                        <a:defRPr/>
                      </a:pPr>
                      <a:r>
                        <a:rPr kumimoji="0" lang="en-US" altLang="en-US" sz="900" u="none" strike="noStrike" cap="none" normalizeH="0" baseline="0" dirty="0">
                          <a:ln>
                            <a:noFill/>
                          </a:ln>
                          <a:solidFill>
                            <a:schemeClr val="tx1"/>
                          </a:solidFill>
                          <a:effectLst/>
                          <a:latin typeface="Calibri" charset="0"/>
                          <a:ea typeface="Calibri" charset="0"/>
                          <a:cs typeface="Calibri" charset="0"/>
                          <a:sym typeface="Helvetica Neue Light" charset="0"/>
                        </a:rPr>
                        <a:t>Yes CLP and Wall Adapter</a:t>
                      </a:r>
                      <a:endParaRPr kumimoji="0" lang="en-US" altLang="en-US" sz="900" b="0" i="0" u="none" strike="noStrike" cap="none" normalizeH="0" baseline="0" dirty="0">
                        <a:ln>
                          <a:noFill/>
                        </a:ln>
                        <a:solidFill>
                          <a:schemeClr val="tx1"/>
                        </a:solidFill>
                        <a:effectLst/>
                        <a:latin typeface="Calibri" charset="0"/>
                        <a:ea typeface="Calibri" charset="0"/>
                        <a:cs typeface="Calibri" charset="0"/>
                        <a:sym typeface="Helvetica Neue Light" charset="0"/>
                      </a:endParaRPr>
                    </a:p>
                  </a:txBody>
                  <a:tcPr marL="0" marR="0" marT="0" marB="0" anchor="b" horzOverflow="overflow"/>
                </a:tc>
                <a:extLst>
                  <a:ext uri="{0D108BD9-81ED-4DB2-BD59-A6C34878D82A}">
                    <a16:rowId xmlns:a16="http://schemas.microsoft.com/office/drawing/2014/main" val="10008"/>
                  </a:ext>
                </a:extLst>
              </a:tr>
            </a:tbl>
          </a:graphicData>
        </a:graphic>
      </p:graphicFrame>
      <p:sp>
        <p:nvSpPr>
          <p:cNvPr id="9" name="Content Placeholder 1"/>
          <p:cNvSpPr txBox="1">
            <a:spLocks/>
          </p:cNvSpPr>
          <p:nvPr/>
        </p:nvSpPr>
        <p:spPr>
          <a:xfrm>
            <a:off x="184279" y="291924"/>
            <a:ext cx="8689377"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Marketing Sales Support: Comparison Charts</a:t>
            </a:r>
          </a:p>
        </p:txBody>
      </p:sp>
      <p:sp>
        <p:nvSpPr>
          <p:cNvPr id="10" name="Rectangle 9"/>
          <p:cNvSpPr/>
          <p:nvPr/>
        </p:nvSpPr>
        <p:spPr>
          <a:xfrm>
            <a:off x="294612" y="833535"/>
            <a:ext cx="8832457" cy="1200329"/>
          </a:xfrm>
          <a:prstGeom prst="rect">
            <a:avLst/>
          </a:prstGeom>
        </p:spPr>
        <p:txBody>
          <a:bodyPr wrap="square">
            <a:spAutoFit/>
          </a:bodyPr>
          <a:lstStyle/>
          <a:p>
            <a:r>
              <a:rPr lang="en-US" dirty="0"/>
              <a:t>Make your sales presentation have impact with a comparison chart- contact </a:t>
            </a:r>
            <a:r>
              <a:rPr lang="en-US" dirty="0">
                <a:hlinkClick r:id="rId5"/>
              </a:rPr>
              <a:t>Marketing@cedarelectronics.com</a:t>
            </a:r>
            <a:r>
              <a:rPr lang="en-US" dirty="0"/>
              <a:t> to have one made tailored to your retailer. </a:t>
            </a:r>
          </a:p>
          <a:p>
            <a:r>
              <a:rPr lang="en-US" dirty="0"/>
              <a:t>Costco example below: </a:t>
            </a:r>
          </a:p>
          <a:p>
            <a:endParaRPr lang="en-US" dirty="0"/>
          </a:p>
        </p:txBody>
      </p:sp>
      <p:sp>
        <p:nvSpPr>
          <p:cNvPr id="2" name="Rectangle 1"/>
          <p:cNvSpPr/>
          <p:nvPr/>
        </p:nvSpPr>
        <p:spPr>
          <a:xfrm>
            <a:off x="2867186" y="1704814"/>
            <a:ext cx="1387099" cy="58166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Competitor Model HERE</a:t>
            </a:r>
          </a:p>
        </p:txBody>
      </p:sp>
    </p:spTree>
    <p:extLst>
      <p:ext uri="{BB962C8B-B14F-4D97-AF65-F5344CB8AC3E}">
        <p14:creationId xmlns:p14="http://schemas.microsoft.com/office/powerpoint/2010/main" val="204908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10931" y="2089693"/>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Product Pages</a:t>
            </a:r>
          </a:p>
          <a:p>
            <a:pPr marL="0" indent="0" algn="ctr">
              <a:buNone/>
            </a:pPr>
            <a:r>
              <a:rPr lang="en-US" sz="2000" dirty="0"/>
              <a:t>The following slides can be used or modified for sales presentations. </a:t>
            </a:r>
            <a:endParaRPr lang="en-US" sz="2000" b="1" dirty="0">
              <a:solidFill>
                <a:schemeClr val="accent2"/>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68314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0535" y="1332489"/>
            <a:ext cx="4017531" cy="3847207"/>
          </a:xfrm>
          <a:prstGeom prst="rect">
            <a:avLst/>
          </a:prstGeom>
          <a:noFill/>
        </p:spPr>
        <p:txBody>
          <a:bodyPr wrap="square" rtlCol="0">
            <a:spAutoFit/>
          </a:bodyPr>
          <a:lstStyle/>
          <a:p>
            <a:r>
              <a:rPr lang="en-US" dirty="0">
                <a:solidFill>
                  <a:schemeClr val="accent2"/>
                </a:solidFill>
                <a:latin typeface="Franklin Gothic Demi Cond" charset="0"/>
                <a:ea typeface="Franklin Gothic Demi Cond" charset="0"/>
                <a:cs typeface="Franklin Gothic Demi Cond" charset="0"/>
              </a:rPr>
              <a:t>Why CPP 8000? </a:t>
            </a:r>
          </a:p>
          <a:p>
            <a:r>
              <a:rPr lang="en-US" sz="1200" dirty="0"/>
              <a:t>You can power up both your phone and car batteries with the Cobra JumPack CPP 8000. Small enough to carry it with you anywhere you go, easily stowing it away in a handbag, briefcase, or even a pocket and weighing in at just under 10 ounces, it is one of the most-compact and portable power packs while offering dual capabilities of mobile-device charging and vehicle jumpstarting, including a range of cars, SUVs, motorcycles, outboard boat engines, etc. multiple times.</a:t>
            </a:r>
          </a:p>
          <a:p>
            <a:endParaRPr lang="en-US" sz="1200" dirty="0">
              <a:solidFill>
                <a:schemeClr val="accent2"/>
              </a:solidFill>
              <a:latin typeface="Franklin Gothic Demi Cond" charset="0"/>
              <a:ea typeface="Franklin Gothic Demi Cond" charset="0"/>
              <a:cs typeface="Franklin Gothic Demi Cond" charset="0"/>
            </a:endParaRPr>
          </a:p>
          <a:p>
            <a:r>
              <a:rPr lang="en-US" dirty="0">
                <a:solidFill>
                  <a:schemeClr val="accent2"/>
                </a:solidFill>
                <a:latin typeface="Franklin Gothic Demi Cond" charset="0"/>
                <a:ea typeface="Franklin Gothic Demi Cond" charset="0"/>
                <a:cs typeface="Franklin Gothic Demi Cond" charset="0"/>
              </a:rPr>
              <a:t>CPP 8000 Features: </a:t>
            </a:r>
          </a:p>
          <a:p>
            <a:endParaRPr lang="en-US" dirty="0">
              <a:solidFill>
                <a:schemeClr val="accent2"/>
              </a:solidFill>
              <a:latin typeface="Franklin Gothic Demi Cond" charset="0"/>
              <a:ea typeface="Franklin Gothic Demi Cond" charset="0"/>
              <a:cs typeface="Franklin Gothic Demi Cond" charset="0"/>
            </a:endParaRPr>
          </a:p>
          <a:p>
            <a:pPr marL="225171" indent="-225171">
              <a:buFont typeface="Arial" panose="020B0604020202020204" pitchFamily="34" charset="0"/>
              <a:buChar char="•"/>
            </a:pPr>
            <a:r>
              <a:rPr lang="en-US" sz="1000" b="1" dirty="0">
                <a:solidFill>
                  <a:schemeClr val="accent2"/>
                </a:solidFill>
              </a:rPr>
              <a:t>180 Amp Starting Current, 360 Amp Peak Current - </a:t>
            </a:r>
            <a:r>
              <a:rPr lang="en-US" sz="1000" dirty="0"/>
              <a:t>Jumpstarts most cars multiple times on a single charge</a:t>
            </a:r>
          </a:p>
          <a:p>
            <a:pPr marL="225171" indent="-225171">
              <a:buFont typeface="Arial" panose="020B0604020202020204" pitchFamily="34" charset="0"/>
              <a:buChar char="•"/>
            </a:pPr>
            <a:r>
              <a:rPr lang="en-US" sz="1000" b="1" dirty="0">
                <a:solidFill>
                  <a:schemeClr val="accent2"/>
                </a:solidFill>
              </a:rPr>
              <a:t>2.4 Amp USB Port for Rapid Charging - </a:t>
            </a:r>
            <a:r>
              <a:rPr lang="en-US" sz="1000" dirty="0"/>
              <a:t>Quickly charge your cell phone, smartphone, tablets and other mobile devices multiple times</a:t>
            </a:r>
          </a:p>
          <a:p>
            <a:pPr marL="225171" indent="-225171">
              <a:buFont typeface="Arial" panose="020B0604020202020204" pitchFamily="34" charset="0"/>
              <a:buChar char="•"/>
            </a:pPr>
            <a:r>
              <a:rPr lang="en-US" sz="1000" b="1" dirty="0">
                <a:solidFill>
                  <a:schemeClr val="accent2"/>
                </a:solidFill>
              </a:rPr>
              <a:t>Built-in LED Flashlight - </a:t>
            </a:r>
            <a:r>
              <a:rPr lang="en-US" sz="1000" dirty="0"/>
              <a:t>Super-bright work and emergency LED light.</a:t>
            </a:r>
          </a:p>
          <a:p>
            <a:pPr marL="225171" indent="-225171">
              <a:buFont typeface="Arial" panose="020B0604020202020204" pitchFamily="34" charset="0"/>
              <a:buChar char="•"/>
            </a:pPr>
            <a:r>
              <a:rPr lang="en-US" sz="1000" b="1" dirty="0">
                <a:solidFill>
                  <a:schemeClr val="accent2"/>
                </a:solidFill>
              </a:rPr>
              <a:t>6000mAh Lithium-Cobalt Battery </a:t>
            </a:r>
            <a:r>
              <a:rPr lang="en-US" sz="1000" dirty="0"/>
              <a:t>- Holds a charge longer and is smaller than traditional jump starters.</a:t>
            </a:r>
          </a:p>
        </p:txBody>
      </p:sp>
      <p:graphicFrame>
        <p:nvGraphicFramePr>
          <p:cNvPr id="3" name="Table 2"/>
          <p:cNvGraphicFramePr>
            <a:graphicFrameLocks noGrp="1"/>
          </p:cNvGraphicFramePr>
          <p:nvPr>
            <p:extLst>
              <p:ext uri="{D42A27DB-BD31-4B8C-83A1-F6EECF244321}">
                <p14:modId xmlns:p14="http://schemas.microsoft.com/office/powerpoint/2010/main" val="1570773004"/>
              </p:ext>
            </p:extLst>
          </p:nvPr>
        </p:nvGraphicFramePr>
        <p:xfrm>
          <a:off x="4729739" y="3923056"/>
          <a:ext cx="4238947" cy="1775011"/>
        </p:xfrm>
        <a:graphic>
          <a:graphicData uri="http://schemas.openxmlformats.org/drawingml/2006/table">
            <a:tbl>
              <a:tblPr firstRow="1" bandRow="1">
                <a:tableStyleId>{5C22544A-7EE6-4342-B048-85BDC9FD1C3A}</a:tableStyleId>
              </a:tblPr>
              <a:tblGrid>
                <a:gridCol w="1425412">
                  <a:extLst>
                    <a:ext uri="{9D8B030D-6E8A-4147-A177-3AD203B41FA5}">
                      <a16:colId xmlns:a16="http://schemas.microsoft.com/office/drawing/2014/main" val="20000"/>
                    </a:ext>
                  </a:extLst>
                </a:gridCol>
                <a:gridCol w="2813535">
                  <a:extLst>
                    <a:ext uri="{9D8B030D-6E8A-4147-A177-3AD203B41FA5}">
                      <a16:colId xmlns:a16="http://schemas.microsoft.com/office/drawing/2014/main" val="20001"/>
                    </a:ext>
                  </a:extLst>
                </a:gridCol>
              </a:tblGrid>
              <a:tr h="328278">
                <a:tc gridSpan="2">
                  <a:txBody>
                    <a:bodyPr/>
                    <a:lstStyle/>
                    <a:p>
                      <a:r>
                        <a:rPr lang="en-US" sz="1400" dirty="0"/>
                        <a:t>Cobra </a:t>
                      </a:r>
                      <a:r>
                        <a:rPr lang="en-US" sz="1400" dirty="0" err="1"/>
                        <a:t>JumPack</a:t>
                      </a:r>
                      <a:r>
                        <a:rPr lang="en-US" sz="1400" dirty="0"/>
                        <a:t> CPP 8000</a:t>
                      </a:r>
                    </a:p>
                  </a:txBody>
                  <a:tcPr marL="103847" marR="103847" marT="51923" marB="51923"/>
                </a:tc>
                <a:tc hMerge="1">
                  <a:txBody>
                    <a:bodyPr/>
                    <a:lstStyle/>
                    <a:p>
                      <a:endParaRPr lang="en-US" dirty="0"/>
                    </a:p>
                  </a:txBody>
                  <a:tcPr/>
                </a:tc>
                <a:extLst>
                  <a:ext uri="{0D108BD9-81ED-4DB2-BD59-A6C34878D82A}">
                    <a16:rowId xmlns:a16="http://schemas.microsoft.com/office/drawing/2014/main" val="10000"/>
                  </a:ext>
                </a:extLst>
              </a:tr>
              <a:tr h="364475">
                <a:tc>
                  <a:txBody>
                    <a:bodyPr/>
                    <a:lstStyle/>
                    <a:p>
                      <a:r>
                        <a:rPr lang="en-US" sz="1100" dirty="0">
                          <a:latin typeface="Calibri" charset="0"/>
                          <a:ea typeface="Calibri" charset="0"/>
                          <a:cs typeface="Calibri" charset="0"/>
                        </a:rPr>
                        <a:t>Cost</a:t>
                      </a:r>
                    </a:p>
                  </a:txBody>
                  <a:tcPr marL="103847" marR="103847" marT="51923" marB="51923"/>
                </a:tc>
                <a:tc>
                  <a:txBody>
                    <a:bodyPr/>
                    <a:lstStyle/>
                    <a:p>
                      <a:r>
                        <a:rPr lang="en-US" sz="1100" dirty="0">
                          <a:solidFill>
                            <a:srgbClr val="FF0000"/>
                          </a:solidFill>
                          <a:latin typeface="Calibri" charset="0"/>
                          <a:ea typeface="Calibri" charset="0"/>
                          <a:cs typeface="Calibri" charset="0"/>
                        </a:rPr>
                        <a:t>PLACE</a:t>
                      </a:r>
                      <a:r>
                        <a:rPr lang="en-US" sz="1100" baseline="0" dirty="0">
                          <a:solidFill>
                            <a:srgbClr val="FF0000"/>
                          </a:solidFill>
                          <a:latin typeface="Calibri" charset="0"/>
                          <a:ea typeface="Calibri" charset="0"/>
                          <a:cs typeface="Calibri" charset="0"/>
                        </a:rPr>
                        <a:t> COST HERE $</a:t>
                      </a:r>
                      <a:endParaRPr lang="en-US" sz="1100" dirty="0">
                        <a:solidFill>
                          <a:srgbClr val="FF0000"/>
                        </a:solidFill>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1"/>
                  </a:ext>
                </a:extLst>
              </a:tr>
              <a:tr h="276924">
                <a:tc>
                  <a:txBody>
                    <a:bodyPr/>
                    <a:lstStyle/>
                    <a:p>
                      <a:r>
                        <a:rPr lang="en-US" sz="1100" dirty="0">
                          <a:latin typeface="Calibri" charset="0"/>
                          <a:ea typeface="Calibri" charset="0"/>
                          <a:cs typeface="Calibri" charset="0"/>
                        </a:rPr>
                        <a:t>Retail MAP</a:t>
                      </a:r>
                    </a:p>
                  </a:txBody>
                  <a:tcPr marL="103847" marR="103847" marT="51923" marB="51923"/>
                </a:tc>
                <a:tc>
                  <a:txBody>
                    <a:bodyPr/>
                    <a:lstStyle/>
                    <a:p>
                      <a:r>
                        <a:rPr lang="en-US" sz="1100" dirty="0">
                          <a:latin typeface="Calibri" charset="0"/>
                          <a:ea typeface="Calibri" charset="0"/>
                          <a:cs typeface="Calibri" charset="0"/>
                        </a:rPr>
                        <a:t>$99.95</a:t>
                      </a:r>
                      <a:endParaRPr lang="en-US" sz="1100" baseline="0" dirty="0">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2"/>
                  </a:ext>
                </a:extLst>
              </a:tr>
              <a:tr h="276924">
                <a:tc>
                  <a:txBody>
                    <a:bodyPr/>
                    <a:lstStyle/>
                    <a:p>
                      <a:r>
                        <a:rPr lang="en-US" sz="1100" dirty="0">
                          <a:latin typeface="Calibri" charset="0"/>
                          <a:ea typeface="Calibri" charset="0"/>
                          <a:cs typeface="Calibri" charset="0"/>
                        </a:rPr>
                        <a:t>Retail MSRP</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a:latin typeface="Calibri" charset="0"/>
                          <a:ea typeface="Calibri" charset="0"/>
                          <a:cs typeface="Calibri" charset="0"/>
                        </a:rPr>
                        <a:t>$119.95</a:t>
                      </a:r>
                    </a:p>
                  </a:txBody>
                  <a:tcPr marL="103847" marR="103847" marT="51923" marB="51923"/>
                </a:tc>
                <a:extLst>
                  <a:ext uri="{0D108BD9-81ED-4DB2-BD59-A6C34878D82A}">
                    <a16:rowId xmlns:a16="http://schemas.microsoft.com/office/drawing/2014/main" val="10003"/>
                  </a:ext>
                </a:extLst>
              </a:tr>
              <a:tr h="528410">
                <a:tc>
                  <a:txBody>
                    <a:bodyPr/>
                    <a:lstStyle/>
                    <a:p>
                      <a:r>
                        <a:rPr lang="en-US" sz="1100" dirty="0">
                          <a:latin typeface="Calibri" charset="0"/>
                          <a:ea typeface="Calibri" charset="0"/>
                          <a:cs typeface="Calibri" charset="0"/>
                        </a:rPr>
                        <a:t>Individual</a:t>
                      </a:r>
                      <a:r>
                        <a:rPr lang="en-US" sz="1100" baseline="0" dirty="0">
                          <a:latin typeface="Calibri" charset="0"/>
                          <a:ea typeface="Calibri" charset="0"/>
                          <a:cs typeface="Calibri" charset="0"/>
                        </a:rPr>
                        <a:t> </a:t>
                      </a:r>
                      <a:r>
                        <a:rPr lang="en-US" sz="1100" dirty="0">
                          <a:latin typeface="Calibri" charset="0"/>
                          <a:ea typeface="Calibri" charset="0"/>
                          <a:cs typeface="Calibri" charset="0"/>
                        </a:rPr>
                        <a:t>Box Dimensions</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10.25” H x 7.25” W x 2.25” D</a:t>
                      </a:r>
                    </a:p>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(260.35mm x 184.15mm x 57.15mm)</a:t>
                      </a:r>
                      <a:endParaRPr lang="it-IT" sz="1100" kern="1200" dirty="0">
                        <a:solidFill>
                          <a:schemeClr val="dk1"/>
                        </a:solidFill>
                        <a:effectLst/>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4"/>
                  </a:ext>
                </a:extLst>
              </a:tr>
            </a:tbl>
          </a:graphicData>
        </a:graphic>
      </p:graphicFrame>
      <p:sp>
        <p:nvSpPr>
          <p:cNvPr id="9" name="Content Placeholder 1"/>
          <p:cNvSpPr txBox="1">
            <a:spLocks/>
          </p:cNvSpPr>
          <p:nvPr/>
        </p:nvSpPr>
        <p:spPr>
          <a:xfrm>
            <a:off x="806448" y="321619"/>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chemeClr val="accent2"/>
                </a:solidFill>
                <a:latin typeface="Franklin Gothic Demi Cond" charset="0"/>
                <a:ea typeface="Franklin Gothic Demi Cond" charset="0"/>
                <a:cs typeface="Franklin Gothic Demi Cond" charset="0"/>
              </a:rPr>
              <a:t>Cobra JumPack</a:t>
            </a:r>
            <a:r>
              <a:rPr lang="en-US" sz="3200" b="1" baseline="30000" dirty="0">
                <a:solidFill>
                  <a:schemeClr val="accent2"/>
                </a:solidFill>
                <a:latin typeface="Franklin Gothic Demi Cond" charset="0"/>
                <a:ea typeface="Franklin Gothic Demi Cond" charset="0"/>
                <a:cs typeface="Franklin Gothic Demi Cond" charset="0"/>
              </a:rPr>
              <a:t>TM</a:t>
            </a:r>
            <a:r>
              <a:rPr lang="en-US" sz="4000" b="1" dirty="0">
                <a:solidFill>
                  <a:schemeClr val="accent2"/>
                </a:solidFill>
                <a:latin typeface="Franklin Gothic Demi Cond" charset="0"/>
                <a:ea typeface="Franklin Gothic Demi Cond" charset="0"/>
                <a:cs typeface="Franklin Gothic Demi Cond" charset="0"/>
              </a:rPr>
              <a:t> CPP 8000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78277"/>
          <a:stretch/>
        </p:blipFill>
        <p:spPr>
          <a:xfrm>
            <a:off x="266984" y="349662"/>
            <a:ext cx="500338" cy="5938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438" y="1772783"/>
            <a:ext cx="2333330" cy="179222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3868" y="654683"/>
            <a:ext cx="2324818" cy="1546557"/>
          </a:xfrm>
          <a:prstGeom prst="rect">
            <a:avLst/>
          </a:prstGeom>
        </p:spPr>
      </p:pic>
    </p:spTree>
    <p:extLst>
      <p:ext uri="{BB962C8B-B14F-4D97-AF65-F5344CB8AC3E}">
        <p14:creationId xmlns:p14="http://schemas.microsoft.com/office/powerpoint/2010/main" val="1850443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0535" y="1215043"/>
            <a:ext cx="4017531" cy="4216539"/>
          </a:xfrm>
          <a:prstGeom prst="rect">
            <a:avLst/>
          </a:prstGeom>
          <a:noFill/>
        </p:spPr>
        <p:txBody>
          <a:bodyPr wrap="square" rtlCol="0">
            <a:spAutoFit/>
          </a:bodyPr>
          <a:lstStyle/>
          <a:p>
            <a:r>
              <a:rPr lang="en-US" dirty="0">
                <a:solidFill>
                  <a:schemeClr val="accent2"/>
                </a:solidFill>
                <a:latin typeface="Franklin Gothic Demi Cond" charset="0"/>
                <a:ea typeface="Franklin Gothic Demi Cond" charset="0"/>
                <a:cs typeface="Franklin Gothic Demi Cond" charset="0"/>
              </a:rPr>
              <a:t>Why CPP 12000? </a:t>
            </a:r>
          </a:p>
          <a:p>
            <a:r>
              <a:rPr lang="en-US" sz="1200" dirty="0"/>
              <a:t>With a starting current of 300 and 500 peak Amps, the Cobra JumPack XL has enough power to jump start most gasoline and diesel cars, light-duty trucks and cargo vans multiple times on a single charge. This compact, portable power pack also contains a UL-registered 41.1Wh (11,100mAh) battery with a 3 Amp USB output to rapidly charge any 5 Volt portable devices from smart phones to tablets to digital cameras, and many other devices, making it the ideal emergency battery pack for home, office, vehicle or the outdoors.</a:t>
            </a:r>
          </a:p>
          <a:p>
            <a:endParaRPr lang="en-US" sz="1200" dirty="0">
              <a:solidFill>
                <a:schemeClr val="accent2"/>
              </a:solidFill>
              <a:latin typeface="Franklin Gothic Demi Cond" charset="0"/>
              <a:ea typeface="Franklin Gothic Demi Cond" charset="0"/>
              <a:cs typeface="Franklin Gothic Demi Cond" charset="0"/>
            </a:endParaRPr>
          </a:p>
          <a:p>
            <a:r>
              <a:rPr lang="en-US" dirty="0">
                <a:solidFill>
                  <a:schemeClr val="accent2"/>
                </a:solidFill>
                <a:latin typeface="Franklin Gothic Demi Cond" charset="0"/>
                <a:ea typeface="Franklin Gothic Demi Cond" charset="0"/>
                <a:cs typeface="Franklin Gothic Demi Cond" charset="0"/>
              </a:rPr>
              <a:t>CPP 12000 Features: </a:t>
            </a:r>
          </a:p>
          <a:p>
            <a:pPr marL="225171" indent="-225171">
              <a:buFont typeface="Arial" panose="020B0604020202020204" pitchFamily="34" charset="0"/>
              <a:buChar char="•"/>
            </a:pPr>
            <a:r>
              <a:rPr lang="en-US" sz="1000" b="1" dirty="0">
                <a:solidFill>
                  <a:schemeClr val="accent2"/>
                </a:solidFill>
              </a:rPr>
              <a:t>300 Amp Starting Current, 500 Amp Peak Current - </a:t>
            </a:r>
            <a:r>
              <a:rPr lang="en-US" sz="1000" dirty="0"/>
              <a:t>Jump starts most gasoline and diesel engine passenger, and light duty vehicles.</a:t>
            </a:r>
          </a:p>
          <a:p>
            <a:pPr marL="225171" indent="-225171">
              <a:buFont typeface="Arial" panose="020B0604020202020204" pitchFamily="34" charset="0"/>
              <a:buChar char="•"/>
            </a:pPr>
            <a:r>
              <a:rPr lang="en-US" sz="1000" b="1" dirty="0">
                <a:solidFill>
                  <a:schemeClr val="accent2"/>
                </a:solidFill>
              </a:rPr>
              <a:t>3 Amp USB Port for Rapid Charging of Portable Devices </a:t>
            </a:r>
            <a:r>
              <a:rPr lang="en-US" sz="1000" dirty="0"/>
              <a:t>- Quickly charge your cell phone, smartphone, tablets and other 5V mobile devices.</a:t>
            </a:r>
          </a:p>
          <a:p>
            <a:pPr marL="225171" indent="-225171">
              <a:buFont typeface="Arial" panose="020B0604020202020204" pitchFamily="34" charset="0"/>
              <a:buChar char="•"/>
            </a:pPr>
            <a:r>
              <a:rPr lang="en-US" sz="1000" b="1" dirty="0">
                <a:solidFill>
                  <a:schemeClr val="accent2"/>
                </a:solidFill>
              </a:rPr>
              <a:t>Built-in LED Flashlight </a:t>
            </a:r>
            <a:r>
              <a:rPr lang="en-US" sz="1000" dirty="0"/>
              <a:t>- Super-bright work LED, SOS and Strobe light.</a:t>
            </a:r>
          </a:p>
          <a:p>
            <a:pPr marL="225171" indent="-225171">
              <a:buFont typeface="Arial" panose="020B0604020202020204" pitchFamily="34" charset="0"/>
              <a:buChar char="•"/>
            </a:pPr>
            <a:r>
              <a:rPr lang="en-US" sz="1000" dirty="0"/>
              <a:t>UL Registered 41.1Wh Lithium-Cobalt Battery - Holds a charge longer and is 90% smaller than traditional jump starters.</a:t>
            </a:r>
          </a:p>
          <a:p>
            <a:pPr marL="225171" indent="-225171">
              <a:buFont typeface="Arial" panose="020B0604020202020204" pitchFamily="34" charset="0"/>
              <a:buChar char="•"/>
            </a:pPr>
            <a:r>
              <a:rPr lang="en-US" sz="1000" b="1" dirty="0">
                <a:solidFill>
                  <a:schemeClr val="accent2"/>
                </a:solidFill>
              </a:rPr>
              <a:t>Jump starts your vehicles and charges your mobile devices - </a:t>
            </a:r>
            <a:r>
              <a:rPr lang="en-US" sz="1000" dirty="0"/>
              <a:t>Multiple times on one charge.</a:t>
            </a:r>
          </a:p>
        </p:txBody>
      </p:sp>
      <p:graphicFrame>
        <p:nvGraphicFramePr>
          <p:cNvPr id="3" name="Table 2"/>
          <p:cNvGraphicFramePr>
            <a:graphicFrameLocks noGrp="1"/>
          </p:cNvGraphicFramePr>
          <p:nvPr>
            <p:extLst>
              <p:ext uri="{D42A27DB-BD31-4B8C-83A1-F6EECF244321}">
                <p14:modId xmlns:p14="http://schemas.microsoft.com/office/powerpoint/2010/main" val="3001668685"/>
              </p:ext>
            </p:extLst>
          </p:nvPr>
        </p:nvGraphicFramePr>
        <p:xfrm>
          <a:off x="4729739" y="3923056"/>
          <a:ext cx="4238947" cy="1775011"/>
        </p:xfrm>
        <a:graphic>
          <a:graphicData uri="http://schemas.openxmlformats.org/drawingml/2006/table">
            <a:tbl>
              <a:tblPr firstRow="1" bandRow="1">
                <a:tableStyleId>{5C22544A-7EE6-4342-B048-85BDC9FD1C3A}</a:tableStyleId>
              </a:tblPr>
              <a:tblGrid>
                <a:gridCol w="1425412">
                  <a:extLst>
                    <a:ext uri="{9D8B030D-6E8A-4147-A177-3AD203B41FA5}">
                      <a16:colId xmlns:a16="http://schemas.microsoft.com/office/drawing/2014/main" val="20000"/>
                    </a:ext>
                  </a:extLst>
                </a:gridCol>
                <a:gridCol w="2813535">
                  <a:extLst>
                    <a:ext uri="{9D8B030D-6E8A-4147-A177-3AD203B41FA5}">
                      <a16:colId xmlns:a16="http://schemas.microsoft.com/office/drawing/2014/main" val="20001"/>
                    </a:ext>
                  </a:extLst>
                </a:gridCol>
              </a:tblGrid>
              <a:tr h="328278">
                <a:tc gridSpan="2">
                  <a:txBody>
                    <a:bodyPr/>
                    <a:lstStyle/>
                    <a:p>
                      <a:r>
                        <a:rPr lang="en-US" sz="1400" dirty="0"/>
                        <a:t>Cobra </a:t>
                      </a:r>
                      <a:r>
                        <a:rPr lang="en-US" sz="1400" dirty="0" err="1"/>
                        <a:t>JumPack</a:t>
                      </a:r>
                      <a:r>
                        <a:rPr lang="en-US" sz="1400" dirty="0"/>
                        <a:t> XL CPP 12000</a:t>
                      </a:r>
                    </a:p>
                  </a:txBody>
                  <a:tcPr marL="103847" marR="103847" marT="51923" marB="51923"/>
                </a:tc>
                <a:tc hMerge="1">
                  <a:txBody>
                    <a:bodyPr/>
                    <a:lstStyle/>
                    <a:p>
                      <a:endParaRPr lang="en-US" dirty="0"/>
                    </a:p>
                  </a:txBody>
                  <a:tcPr/>
                </a:tc>
                <a:extLst>
                  <a:ext uri="{0D108BD9-81ED-4DB2-BD59-A6C34878D82A}">
                    <a16:rowId xmlns:a16="http://schemas.microsoft.com/office/drawing/2014/main" val="10000"/>
                  </a:ext>
                </a:extLst>
              </a:tr>
              <a:tr h="364475">
                <a:tc>
                  <a:txBody>
                    <a:bodyPr/>
                    <a:lstStyle/>
                    <a:p>
                      <a:r>
                        <a:rPr lang="en-US" sz="1100" dirty="0">
                          <a:latin typeface="Calibri" charset="0"/>
                          <a:ea typeface="Calibri" charset="0"/>
                          <a:cs typeface="Calibri" charset="0"/>
                        </a:rPr>
                        <a:t>Cost</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Calibri" charset="0"/>
                          <a:ea typeface="Calibri" charset="0"/>
                          <a:cs typeface="Calibri" charset="0"/>
                        </a:rPr>
                        <a:t>PLACE</a:t>
                      </a:r>
                      <a:r>
                        <a:rPr lang="en-US" sz="1100" baseline="0" dirty="0">
                          <a:solidFill>
                            <a:srgbClr val="FF0000"/>
                          </a:solidFill>
                          <a:latin typeface="Calibri" charset="0"/>
                          <a:ea typeface="Calibri" charset="0"/>
                          <a:cs typeface="Calibri" charset="0"/>
                        </a:rPr>
                        <a:t> COST HERE $</a:t>
                      </a:r>
                      <a:endParaRPr lang="en-US" sz="1100" dirty="0">
                        <a:solidFill>
                          <a:srgbClr val="FF0000"/>
                        </a:solidFill>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1"/>
                  </a:ext>
                </a:extLst>
              </a:tr>
              <a:tr h="276924">
                <a:tc>
                  <a:txBody>
                    <a:bodyPr/>
                    <a:lstStyle/>
                    <a:p>
                      <a:r>
                        <a:rPr lang="en-US" sz="1100" dirty="0">
                          <a:latin typeface="Calibri" charset="0"/>
                          <a:ea typeface="Calibri" charset="0"/>
                          <a:cs typeface="Calibri" charset="0"/>
                        </a:rPr>
                        <a:t>Retail MAP</a:t>
                      </a:r>
                    </a:p>
                  </a:txBody>
                  <a:tcPr marL="103847" marR="103847" marT="51923" marB="51923"/>
                </a:tc>
                <a:tc>
                  <a:txBody>
                    <a:bodyPr/>
                    <a:lstStyle/>
                    <a:p>
                      <a:r>
                        <a:rPr lang="en-US" sz="1100" dirty="0">
                          <a:latin typeface="Calibri" charset="0"/>
                          <a:ea typeface="Calibri" charset="0"/>
                          <a:cs typeface="Calibri" charset="0"/>
                        </a:rPr>
                        <a:t>$129.95</a:t>
                      </a:r>
                      <a:endParaRPr lang="en-US" sz="1100" baseline="0" dirty="0">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2"/>
                  </a:ext>
                </a:extLst>
              </a:tr>
              <a:tr h="276924">
                <a:tc>
                  <a:txBody>
                    <a:bodyPr/>
                    <a:lstStyle/>
                    <a:p>
                      <a:r>
                        <a:rPr lang="en-US" sz="1100" dirty="0">
                          <a:latin typeface="Calibri" charset="0"/>
                          <a:ea typeface="Calibri" charset="0"/>
                          <a:cs typeface="Calibri" charset="0"/>
                        </a:rPr>
                        <a:t>Retail MSRP</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a:latin typeface="Calibri" charset="0"/>
                          <a:ea typeface="Calibri" charset="0"/>
                          <a:cs typeface="Calibri" charset="0"/>
                        </a:rPr>
                        <a:t>$149.95</a:t>
                      </a:r>
                    </a:p>
                  </a:txBody>
                  <a:tcPr marL="103847" marR="103847" marT="51923" marB="51923"/>
                </a:tc>
                <a:extLst>
                  <a:ext uri="{0D108BD9-81ED-4DB2-BD59-A6C34878D82A}">
                    <a16:rowId xmlns:a16="http://schemas.microsoft.com/office/drawing/2014/main" val="10003"/>
                  </a:ext>
                </a:extLst>
              </a:tr>
              <a:tr h="528410">
                <a:tc>
                  <a:txBody>
                    <a:bodyPr/>
                    <a:lstStyle/>
                    <a:p>
                      <a:r>
                        <a:rPr lang="en-US" sz="1100" dirty="0">
                          <a:latin typeface="Calibri" charset="0"/>
                          <a:ea typeface="Calibri" charset="0"/>
                          <a:cs typeface="Calibri" charset="0"/>
                        </a:rPr>
                        <a:t>Individual</a:t>
                      </a:r>
                      <a:r>
                        <a:rPr lang="en-US" sz="1100" baseline="0" dirty="0">
                          <a:latin typeface="Calibri" charset="0"/>
                          <a:ea typeface="Calibri" charset="0"/>
                          <a:cs typeface="Calibri" charset="0"/>
                        </a:rPr>
                        <a:t> </a:t>
                      </a:r>
                      <a:r>
                        <a:rPr lang="en-US" sz="1100" dirty="0">
                          <a:latin typeface="Calibri" charset="0"/>
                          <a:ea typeface="Calibri" charset="0"/>
                          <a:cs typeface="Calibri" charset="0"/>
                        </a:rPr>
                        <a:t>Box Dimensions</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10.43” H x 7.48” W x 2.36” D</a:t>
                      </a:r>
                    </a:p>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(2.65mm x 190mm x 60mm)</a:t>
                      </a:r>
                      <a:endParaRPr lang="it-IT" sz="1100" kern="1200" dirty="0">
                        <a:solidFill>
                          <a:schemeClr val="dk1"/>
                        </a:solidFill>
                        <a:effectLst/>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739" y="828655"/>
            <a:ext cx="2429569" cy="1936759"/>
          </a:xfrm>
          <a:prstGeom prst="rect">
            <a:avLst/>
          </a:prstGeom>
        </p:spPr>
      </p:pic>
      <p:sp>
        <p:nvSpPr>
          <p:cNvPr id="9" name="Content Placeholder 1"/>
          <p:cNvSpPr txBox="1">
            <a:spLocks/>
          </p:cNvSpPr>
          <p:nvPr/>
        </p:nvSpPr>
        <p:spPr>
          <a:xfrm>
            <a:off x="806448" y="321619"/>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000" b="1" dirty="0">
                <a:solidFill>
                  <a:schemeClr val="accent2"/>
                </a:solidFill>
                <a:latin typeface="Franklin Gothic Demi Cond" charset="0"/>
                <a:ea typeface="Franklin Gothic Demi Cond" charset="0"/>
                <a:cs typeface="Franklin Gothic Demi Cond" charset="0"/>
              </a:rPr>
              <a:t>Cobra JumPack</a:t>
            </a:r>
            <a:r>
              <a:rPr lang="en-US" sz="4000" b="1" baseline="30000" dirty="0">
                <a:solidFill>
                  <a:schemeClr val="accent2"/>
                </a:solidFill>
                <a:latin typeface="Franklin Gothic Demi Cond" charset="0"/>
                <a:ea typeface="Franklin Gothic Demi Cond" charset="0"/>
                <a:cs typeface="Franklin Gothic Demi Cond" charset="0"/>
              </a:rPr>
              <a:t>TM</a:t>
            </a:r>
            <a:r>
              <a:rPr lang="en-US" sz="4000" b="1" dirty="0">
                <a:solidFill>
                  <a:schemeClr val="accent2"/>
                </a:solidFill>
                <a:latin typeface="Franklin Gothic Demi Cond" charset="0"/>
                <a:ea typeface="Franklin Gothic Demi Cond" charset="0"/>
                <a:cs typeface="Franklin Gothic Demi Cond" charset="0"/>
              </a:rPr>
              <a:t> XL CPP 12000 </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78277"/>
          <a:stretch/>
        </p:blipFill>
        <p:spPr>
          <a:xfrm>
            <a:off x="266984" y="349662"/>
            <a:ext cx="500338" cy="59389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685" y="2315674"/>
            <a:ext cx="2241708" cy="1491669"/>
          </a:xfrm>
          <a:prstGeom prst="rect">
            <a:avLst/>
          </a:prstGeom>
        </p:spPr>
      </p:pic>
    </p:spTree>
    <p:extLst>
      <p:ext uri="{BB962C8B-B14F-4D97-AF65-F5344CB8AC3E}">
        <p14:creationId xmlns:p14="http://schemas.microsoft.com/office/powerpoint/2010/main" val="260500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585" y="1516041"/>
            <a:ext cx="2242100" cy="1531022"/>
          </a:xfrm>
          <a:prstGeom prst="rect">
            <a:avLst/>
          </a:prstGeom>
        </p:spPr>
      </p:pic>
      <p:sp>
        <p:nvSpPr>
          <p:cNvPr id="8" name="TextBox 7"/>
          <p:cNvSpPr txBox="1"/>
          <p:nvPr/>
        </p:nvSpPr>
        <p:spPr>
          <a:xfrm>
            <a:off x="410535" y="1132967"/>
            <a:ext cx="4017531" cy="4585871"/>
          </a:xfrm>
          <a:prstGeom prst="rect">
            <a:avLst/>
          </a:prstGeom>
          <a:noFill/>
        </p:spPr>
        <p:txBody>
          <a:bodyPr wrap="square" rtlCol="0">
            <a:spAutoFit/>
          </a:bodyPr>
          <a:lstStyle/>
          <a:p>
            <a:r>
              <a:rPr lang="en-US" dirty="0">
                <a:solidFill>
                  <a:schemeClr val="accent2"/>
                </a:solidFill>
                <a:latin typeface="Franklin Gothic Demi Cond" charset="0"/>
                <a:ea typeface="Franklin Gothic Demi Cond" charset="0"/>
                <a:cs typeface="Franklin Gothic Demi Cond" charset="0"/>
              </a:rPr>
              <a:t>Why CPP 15000? </a:t>
            </a:r>
          </a:p>
          <a:p>
            <a:r>
              <a:rPr lang="en-US" sz="1200" dirty="0"/>
              <a:t>Designed to jump start large V8 gasoline and diesel engines, the new JumPack™H2O is UL listed and will keep you going in all-weather conditions. Features two ways to jumpstart a car, one using the traditional jumper cables and a secondary option that allows the vehicle to be started through the 12-volt port (CLP) inside the car for a simple, non-intimidating jump start. This compact UL 2347 certified portable power pack contains a powerful 44.4Wh (12,000mAh) battery with dual 3 amp each USB outputs to rapidly charge two 5 Volt portable devices simultaneously making it the ideal emergency battery pack for home, office, vehicle or the outdoors.</a:t>
            </a:r>
          </a:p>
          <a:p>
            <a:endParaRPr lang="en-US" sz="1200" dirty="0">
              <a:solidFill>
                <a:schemeClr val="accent2"/>
              </a:solidFill>
              <a:latin typeface="Franklin Gothic Demi Cond" charset="0"/>
              <a:ea typeface="Franklin Gothic Demi Cond" charset="0"/>
              <a:cs typeface="Franklin Gothic Demi Cond" charset="0"/>
            </a:endParaRPr>
          </a:p>
          <a:p>
            <a:r>
              <a:rPr lang="en-US" dirty="0">
                <a:solidFill>
                  <a:schemeClr val="accent2"/>
                </a:solidFill>
                <a:latin typeface="Franklin Gothic Demi Cond" charset="0"/>
                <a:ea typeface="Franklin Gothic Demi Cond" charset="0"/>
                <a:cs typeface="Franklin Gothic Demi Cond" charset="0"/>
              </a:rPr>
              <a:t>CPP 15000 Features: </a:t>
            </a:r>
          </a:p>
          <a:p>
            <a:pPr marL="225171" indent="-225171">
              <a:buFont typeface="Arial" panose="020B0604020202020204" pitchFamily="34" charset="0"/>
              <a:buChar char="•"/>
            </a:pPr>
            <a:r>
              <a:rPr lang="en-US" sz="1000" b="1" dirty="0">
                <a:solidFill>
                  <a:schemeClr val="accent2"/>
                </a:solidFill>
              </a:rPr>
              <a:t>400 Amp Starting Current, 600 Amp Peak Current- </a:t>
            </a:r>
            <a:r>
              <a:rPr lang="en-US" sz="1000" dirty="0"/>
              <a:t>Jump starts most gasoline and diesel engine passenger, and light duty vehicles in all weather conditions.</a:t>
            </a:r>
          </a:p>
          <a:p>
            <a:pPr marL="225171" indent="-225171">
              <a:buFont typeface="Arial" panose="020B0604020202020204" pitchFamily="34" charset="0"/>
              <a:buChar char="•"/>
            </a:pPr>
            <a:r>
              <a:rPr lang="en-US" sz="1000" b="1" dirty="0">
                <a:solidFill>
                  <a:schemeClr val="accent2"/>
                </a:solidFill>
              </a:rPr>
              <a:t>Two Jump Start Options: </a:t>
            </a:r>
            <a:r>
              <a:rPr lang="en-US" sz="1000" dirty="0"/>
              <a:t>Direct from the battery and from inside the vehicle’s 12 Volt port (CLP).</a:t>
            </a:r>
          </a:p>
          <a:p>
            <a:pPr marL="225171" indent="-225171">
              <a:buFont typeface="Arial" panose="020B0604020202020204" pitchFamily="34" charset="0"/>
              <a:buChar char="•"/>
            </a:pPr>
            <a:r>
              <a:rPr lang="en-US" sz="1000" b="1" dirty="0">
                <a:solidFill>
                  <a:schemeClr val="accent2"/>
                </a:solidFill>
              </a:rPr>
              <a:t>12000 mAh, 44.4 Wh UL Registered Lithium Cobalt Battery- </a:t>
            </a:r>
            <a:r>
              <a:rPr lang="en-US" sz="1000" dirty="0"/>
              <a:t>Holds a charge longer and is smaller than traditional jump starters.</a:t>
            </a:r>
          </a:p>
          <a:p>
            <a:pPr marL="225171" indent="-225171">
              <a:buFont typeface="Arial" panose="020B0604020202020204" pitchFamily="34" charset="0"/>
              <a:buChar char="•"/>
            </a:pPr>
            <a:r>
              <a:rPr lang="en-US" sz="1000" b="1" dirty="0">
                <a:solidFill>
                  <a:schemeClr val="accent2"/>
                </a:solidFill>
              </a:rPr>
              <a:t>Dual 3 Amp USB Ports- </a:t>
            </a:r>
            <a:r>
              <a:rPr lang="en-US" sz="1000" dirty="0"/>
              <a:t>Quickly charge two portable devices simultaneously.</a:t>
            </a:r>
          </a:p>
          <a:p>
            <a:pPr marL="225171" indent="-225171">
              <a:buFont typeface="Arial" panose="020B0604020202020204" pitchFamily="34" charset="0"/>
              <a:buChar char="•"/>
            </a:pPr>
            <a:r>
              <a:rPr lang="en-US" sz="1000" b="1" dirty="0">
                <a:solidFill>
                  <a:schemeClr val="accent2"/>
                </a:solidFill>
              </a:rPr>
              <a:t>Built-in LED Flashlight- </a:t>
            </a:r>
            <a:r>
              <a:rPr lang="en-US" sz="1000" dirty="0"/>
              <a:t>Super-bright Flashlight, Strobe and SOS LED.</a:t>
            </a:r>
          </a:p>
        </p:txBody>
      </p:sp>
      <p:graphicFrame>
        <p:nvGraphicFramePr>
          <p:cNvPr id="3" name="Table 2"/>
          <p:cNvGraphicFramePr>
            <a:graphicFrameLocks noGrp="1"/>
          </p:cNvGraphicFramePr>
          <p:nvPr>
            <p:extLst>
              <p:ext uri="{D42A27DB-BD31-4B8C-83A1-F6EECF244321}">
                <p14:modId xmlns:p14="http://schemas.microsoft.com/office/powerpoint/2010/main" val="1548078914"/>
              </p:ext>
            </p:extLst>
          </p:nvPr>
        </p:nvGraphicFramePr>
        <p:xfrm>
          <a:off x="4729739" y="3923056"/>
          <a:ext cx="4238947" cy="1775011"/>
        </p:xfrm>
        <a:graphic>
          <a:graphicData uri="http://schemas.openxmlformats.org/drawingml/2006/table">
            <a:tbl>
              <a:tblPr firstRow="1" bandRow="1">
                <a:tableStyleId>{5C22544A-7EE6-4342-B048-85BDC9FD1C3A}</a:tableStyleId>
              </a:tblPr>
              <a:tblGrid>
                <a:gridCol w="1425412">
                  <a:extLst>
                    <a:ext uri="{9D8B030D-6E8A-4147-A177-3AD203B41FA5}">
                      <a16:colId xmlns:a16="http://schemas.microsoft.com/office/drawing/2014/main" val="20000"/>
                    </a:ext>
                  </a:extLst>
                </a:gridCol>
                <a:gridCol w="2813535">
                  <a:extLst>
                    <a:ext uri="{9D8B030D-6E8A-4147-A177-3AD203B41FA5}">
                      <a16:colId xmlns:a16="http://schemas.microsoft.com/office/drawing/2014/main" val="20001"/>
                    </a:ext>
                  </a:extLst>
                </a:gridCol>
              </a:tblGrid>
              <a:tr h="328278">
                <a:tc gridSpan="2">
                  <a:txBody>
                    <a:bodyPr/>
                    <a:lstStyle/>
                    <a:p>
                      <a:r>
                        <a:rPr lang="en-US" sz="1400" dirty="0"/>
                        <a:t>Cobra </a:t>
                      </a:r>
                      <a:r>
                        <a:rPr lang="en-US" sz="1400" dirty="0" err="1"/>
                        <a:t>JumPack</a:t>
                      </a:r>
                      <a:r>
                        <a:rPr lang="en-US" sz="1400" dirty="0"/>
                        <a:t> XL H20 CPP 15000</a:t>
                      </a:r>
                    </a:p>
                  </a:txBody>
                  <a:tcPr marL="103847" marR="103847" marT="51923" marB="51923"/>
                </a:tc>
                <a:tc hMerge="1">
                  <a:txBody>
                    <a:bodyPr/>
                    <a:lstStyle/>
                    <a:p>
                      <a:endParaRPr lang="en-US" dirty="0"/>
                    </a:p>
                  </a:txBody>
                  <a:tcPr/>
                </a:tc>
                <a:extLst>
                  <a:ext uri="{0D108BD9-81ED-4DB2-BD59-A6C34878D82A}">
                    <a16:rowId xmlns:a16="http://schemas.microsoft.com/office/drawing/2014/main" val="10000"/>
                  </a:ext>
                </a:extLst>
              </a:tr>
              <a:tr h="364475">
                <a:tc>
                  <a:txBody>
                    <a:bodyPr/>
                    <a:lstStyle/>
                    <a:p>
                      <a:r>
                        <a:rPr lang="en-US" sz="1100" dirty="0">
                          <a:latin typeface="Calibri" charset="0"/>
                          <a:ea typeface="Calibri" charset="0"/>
                          <a:cs typeface="Calibri" charset="0"/>
                        </a:rPr>
                        <a:t>Cost</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Calibri" charset="0"/>
                          <a:ea typeface="Calibri" charset="0"/>
                          <a:cs typeface="Calibri" charset="0"/>
                        </a:rPr>
                        <a:t>PLACE</a:t>
                      </a:r>
                      <a:r>
                        <a:rPr lang="en-US" sz="1100" baseline="0" dirty="0">
                          <a:solidFill>
                            <a:srgbClr val="FF0000"/>
                          </a:solidFill>
                          <a:latin typeface="Calibri" charset="0"/>
                          <a:ea typeface="Calibri" charset="0"/>
                          <a:cs typeface="Calibri" charset="0"/>
                        </a:rPr>
                        <a:t> COST HERE $</a:t>
                      </a:r>
                      <a:endParaRPr lang="en-US" sz="1100" dirty="0">
                        <a:solidFill>
                          <a:srgbClr val="FF0000"/>
                        </a:solidFill>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1"/>
                  </a:ext>
                </a:extLst>
              </a:tr>
              <a:tr h="276924">
                <a:tc>
                  <a:txBody>
                    <a:bodyPr/>
                    <a:lstStyle/>
                    <a:p>
                      <a:r>
                        <a:rPr lang="en-US" sz="1100" dirty="0">
                          <a:latin typeface="Calibri" charset="0"/>
                          <a:ea typeface="Calibri" charset="0"/>
                          <a:cs typeface="Calibri" charset="0"/>
                        </a:rPr>
                        <a:t>Retail MAP</a:t>
                      </a:r>
                    </a:p>
                  </a:txBody>
                  <a:tcPr marL="103847" marR="103847" marT="51923" marB="51923"/>
                </a:tc>
                <a:tc>
                  <a:txBody>
                    <a:bodyPr/>
                    <a:lstStyle/>
                    <a:p>
                      <a:r>
                        <a:rPr lang="en-US" sz="1100" dirty="0">
                          <a:latin typeface="Calibri" charset="0"/>
                          <a:ea typeface="Calibri" charset="0"/>
                          <a:cs typeface="Calibri" charset="0"/>
                        </a:rPr>
                        <a:t>$149.95</a:t>
                      </a:r>
                      <a:endParaRPr lang="en-US" sz="1100" baseline="0" dirty="0">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2"/>
                  </a:ext>
                </a:extLst>
              </a:tr>
              <a:tr h="276924">
                <a:tc>
                  <a:txBody>
                    <a:bodyPr/>
                    <a:lstStyle/>
                    <a:p>
                      <a:r>
                        <a:rPr lang="en-US" sz="1100" dirty="0">
                          <a:latin typeface="Calibri" charset="0"/>
                          <a:ea typeface="Calibri" charset="0"/>
                          <a:cs typeface="Calibri" charset="0"/>
                        </a:rPr>
                        <a:t>Retail MSRP</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a:latin typeface="Calibri" charset="0"/>
                          <a:ea typeface="Calibri" charset="0"/>
                          <a:cs typeface="Calibri" charset="0"/>
                        </a:rPr>
                        <a:t>$169.95</a:t>
                      </a:r>
                    </a:p>
                  </a:txBody>
                  <a:tcPr marL="103847" marR="103847" marT="51923" marB="51923"/>
                </a:tc>
                <a:extLst>
                  <a:ext uri="{0D108BD9-81ED-4DB2-BD59-A6C34878D82A}">
                    <a16:rowId xmlns:a16="http://schemas.microsoft.com/office/drawing/2014/main" val="10003"/>
                  </a:ext>
                </a:extLst>
              </a:tr>
              <a:tr h="528410">
                <a:tc>
                  <a:txBody>
                    <a:bodyPr/>
                    <a:lstStyle/>
                    <a:p>
                      <a:r>
                        <a:rPr lang="en-US" sz="1100" dirty="0">
                          <a:latin typeface="Calibri" charset="0"/>
                          <a:ea typeface="Calibri" charset="0"/>
                          <a:cs typeface="Calibri" charset="0"/>
                        </a:rPr>
                        <a:t>Individual</a:t>
                      </a:r>
                      <a:r>
                        <a:rPr lang="en-US" sz="1100" baseline="0" dirty="0">
                          <a:latin typeface="Calibri" charset="0"/>
                          <a:ea typeface="Calibri" charset="0"/>
                          <a:cs typeface="Calibri" charset="0"/>
                        </a:rPr>
                        <a:t> </a:t>
                      </a:r>
                      <a:r>
                        <a:rPr lang="en-US" sz="1100" dirty="0">
                          <a:latin typeface="Calibri" charset="0"/>
                          <a:ea typeface="Calibri" charset="0"/>
                          <a:cs typeface="Calibri" charset="0"/>
                        </a:rPr>
                        <a:t>Box Dimensions</a:t>
                      </a:r>
                    </a:p>
                  </a:txBody>
                  <a:tcPr marL="103847" marR="103847" marT="51923" marB="51923"/>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12.32” H x 10.55” W x 2.36” D</a:t>
                      </a:r>
                    </a:p>
                    <a:p>
                      <a:pPr marL="0" marR="0" indent="0" algn="l" defTabSz="685800" rtl="0" eaLnBrk="1" fontAlgn="auto" latinLnBrk="0" hangingPunct="1">
                        <a:lnSpc>
                          <a:spcPct val="100000"/>
                        </a:lnSpc>
                        <a:spcBef>
                          <a:spcPts val="0"/>
                        </a:spcBef>
                        <a:spcAft>
                          <a:spcPts val="0"/>
                        </a:spcAft>
                        <a:buClrTx/>
                        <a:buSzTx/>
                        <a:buFontTx/>
                        <a:buNone/>
                        <a:tabLst/>
                        <a:defRPr/>
                      </a:pPr>
                      <a:r>
                        <a:rPr lang="pt-BR" sz="1100" kern="1200" dirty="0">
                          <a:solidFill>
                            <a:schemeClr val="dk1"/>
                          </a:solidFill>
                          <a:effectLst/>
                          <a:latin typeface="Calibri" charset="0"/>
                          <a:ea typeface="Calibri" charset="0"/>
                          <a:cs typeface="Calibri" charset="0"/>
                        </a:rPr>
                        <a:t>(312.93mm x 267.97mm x 59.94mm</a:t>
                      </a:r>
                      <a:endParaRPr lang="it-IT" sz="1100" kern="1200" dirty="0">
                        <a:solidFill>
                          <a:schemeClr val="dk1"/>
                        </a:solidFill>
                        <a:effectLst/>
                        <a:latin typeface="Calibri" charset="0"/>
                        <a:ea typeface="Calibri" charset="0"/>
                        <a:cs typeface="Calibri" charset="0"/>
                      </a:endParaRPr>
                    </a:p>
                  </a:txBody>
                  <a:tcPr marL="103847" marR="103847" marT="51923" marB="51923"/>
                </a:tc>
                <a:extLst>
                  <a:ext uri="{0D108BD9-81ED-4DB2-BD59-A6C34878D82A}">
                    <a16:rowId xmlns:a16="http://schemas.microsoft.com/office/drawing/2014/main" val="10004"/>
                  </a:ext>
                </a:extLst>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205" y="1083264"/>
            <a:ext cx="1747725" cy="2085391"/>
          </a:xfrm>
          <a:prstGeom prst="rect">
            <a:avLst/>
          </a:prstGeom>
        </p:spPr>
      </p:pic>
      <p:sp>
        <p:nvSpPr>
          <p:cNvPr id="9" name="Content Placeholder 1"/>
          <p:cNvSpPr txBox="1">
            <a:spLocks/>
          </p:cNvSpPr>
          <p:nvPr/>
        </p:nvSpPr>
        <p:spPr>
          <a:xfrm>
            <a:off x="806448" y="321619"/>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000" b="1" dirty="0">
                <a:solidFill>
                  <a:schemeClr val="accent2"/>
                </a:solidFill>
                <a:latin typeface="Franklin Gothic Demi Cond" charset="0"/>
                <a:ea typeface="Franklin Gothic Demi Cond" charset="0"/>
                <a:cs typeface="Franklin Gothic Demi Cond" charset="0"/>
              </a:rPr>
              <a:t>Cobra JumPack</a:t>
            </a:r>
            <a:r>
              <a:rPr lang="en-US" sz="4000" b="1" baseline="30000" dirty="0">
                <a:solidFill>
                  <a:schemeClr val="accent2"/>
                </a:solidFill>
                <a:latin typeface="Franklin Gothic Demi Cond" charset="0"/>
                <a:ea typeface="Franklin Gothic Demi Cond" charset="0"/>
                <a:cs typeface="Franklin Gothic Demi Cond" charset="0"/>
              </a:rPr>
              <a:t>TM</a:t>
            </a:r>
            <a:r>
              <a:rPr lang="en-US" sz="4000" b="1" dirty="0">
                <a:solidFill>
                  <a:schemeClr val="accent2"/>
                </a:solidFill>
                <a:latin typeface="Franklin Gothic Demi Cond" charset="0"/>
                <a:ea typeface="Franklin Gothic Demi Cond" charset="0"/>
                <a:cs typeface="Franklin Gothic Demi Cond" charset="0"/>
              </a:rPr>
              <a:t> XL H20 CPP 15000 </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78277"/>
          <a:stretch/>
        </p:blipFill>
        <p:spPr>
          <a:xfrm>
            <a:off x="266984" y="349662"/>
            <a:ext cx="500338" cy="593898"/>
          </a:xfrm>
          <a:prstGeom prst="rect">
            <a:avLst/>
          </a:prstGeom>
        </p:spPr>
      </p:pic>
    </p:spTree>
    <p:extLst>
      <p:ext uri="{BB962C8B-B14F-4D97-AF65-F5344CB8AC3E}">
        <p14:creationId xmlns:p14="http://schemas.microsoft.com/office/powerpoint/2010/main" val="151643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27041" y="2106471"/>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Approved Images and Logos</a:t>
            </a:r>
          </a:p>
          <a:p>
            <a:pPr marL="0" indent="0" algn="ctr">
              <a:buNone/>
            </a:pPr>
            <a:r>
              <a:rPr lang="en-US" sz="2000" dirty="0"/>
              <a:t>When creating any branded materials for presentation, please use the correct logos and product imagery. Please scale correctly and do not distort the imagery.   Lo-res imagery for presentations / Microsoft Office Program can be copied and pasted from this PowerPoint. Hi-Res imagery is available for download on the sales gateway.</a:t>
            </a:r>
          </a:p>
        </p:txBody>
      </p:sp>
    </p:spTree>
    <p:extLst>
      <p:ext uri="{BB962C8B-B14F-4D97-AF65-F5344CB8AC3E}">
        <p14:creationId xmlns:p14="http://schemas.microsoft.com/office/powerpoint/2010/main" val="1637188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17098" y="642126"/>
            <a:ext cx="8426852" cy="115933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When creating any branded materials for presentation, please use the correct logos and product imagery. Please scale correctly and do not distort the imagery.   Lo-res imagery for presentations / Microsoft Office Program can be copied and pasted from this PowerPoint. Hi-Res imagery is available for download on the sales gateway.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77" y="1801462"/>
            <a:ext cx="2536076" cy="19475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954" y="1387182"/>
            <a:ext cx="2823415" cy="22507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657" y="1689999"/>
            <a:ext cx="3015343" cy="20590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51" y="3962094"/>
            <a:ext cx="2460702" cy="168517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700" y="3962094"/>
            <a:ext cx="2460702" cy="168517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248" y="3962094"/>
            <a:ext cx="2460702" cy="1685176"/>
          </a:xfrm>
          <a:prstGeom prst="rect">
            <a:avLst/>
          </a:prstGeom>
        </p:spPr>
      </p:pic>
    </p:spTree>
    <p:extLst>
      <p:ext uri="{BB962C8B-B14F-4D97-AF65-F5344CB8AC3E}">
        <p14:creationId xmlns:p14="http://schemas.microsoft.com/office/powerpoint/2010/main" val="93410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27041" y="2509142"/>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Product Pitch: JumPack™</a:t>
            </a:r>
          </a:p>
          <a:p>
            <a:pPr marL="0" indent="0" algn="ctr">
              <a:buNone/>
            </a:pPr>
            <a:r>
              <a:rPr lang="en-US" sz="2000" dirty="0"/>
              <a:t>The following slides include highlighted features, copy points and images that comprise our product pitch for JumPacks™. Please use the slides to effectively communicate the features and benefits of our JumPacks™. </a:t>
            </a:r>
            <a:endParaRPr lang="en-US" sz="2000" b="1" dirty="0">
              <a:solidFill>
                <a:schemeClr val="accent2"/>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49471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17098" y="642126"/>
            <a:ext cx="8426852" cy="115933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When creating any branded materials for presentation, please use the correct logos and product imagery. Please scale correctly and do not distort the imagery.   Lo-res imagery for presentations / Microsoft Office Program can be copied and pasted from this PowerPoint. Hi-Res imagery is available for download on the sales gateway.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59" y="2183601"/>
            <a:ext cx="3590060" cy="119668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163" y="2072813"/>
            <a:ext cx="4254787" cy="141826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666" y="3380287"/>
            <a:ext cx="6288357" cy="1572089"/>
          </a:xfrm>
          <a:prstGeom prst="rect">
            <a:avLst/>
          </a:prstGeom>
        </p:spPr>
      </p:pic>
    </p:spTree>
    <p:extLst>
      <p:ext uri="{BB962C8B-B14F-4D97-AF65-F5344CB8AC3E}">
        <p14:creationId xmlns:p14="http://schemas.microsoft.com/office/powerpoint/2010/main" val="202285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806448" y="321619"/>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chemeClr val="accent2"/>
                </a:solidFill>
                <a:latin typeface="Franklin Gothic Demi Cond" charset="0"/>
                <a:ea typeface="Franklin Gothic Demi Cond" charset="0"/>
                <a:cs typeface="Franklin Gothic Demi Cond" charset="0"/>
              </a:rPr>
              <a:t>Cobra JumPack™</a:t>
            </a:r>
          </a:p>
        </p:txBody>
      </p:sp>
      <p:sp>
        <p:nvSpPr>
          <p:cNvPr id="8" name="TextBox 7"/>
          <p:cNvSpPr txBox="1"/>
          <p:nvPr/>
        </p:nvSpPr>
        <p:spPr>
          <a:xfrm>
            <a:off x="410536" y="1653896"/>
            <a:ext cx="3549282" cy="4185761"/>
          </a:xfrm>
          <a:prstGeom prst="rect">
            <a:avLst/>
          </a:prstGeom>
          <a:noFill/>
        </p:spPr>
        <p:txBody>
          <a:bodyPr wrap="square" rtlCol="0">
            <a:spAutoFit/>
          </a:bodyPr>
          <a:lstStyle/>
          <a:p>
            <a:r>
              <a:rPr lang="en-US" sz="1400" dirty="0"/>
              <a:t>What if you could jump start a car, light-duty truck, or van </a:t>
            </a:r>
            <a:r>
              <a:rPr lang="en-US" sz="1400" b="1" dirty="0"/>
              <a:t>and</a:t>
            </a:r>
            <a:r>
              <a:rPr lang="en-US" sz="1400" dirty="0"/>
              <a:t> charge mobile devices with a battery pack that fits in your backpack or glove compartment?  The Cobra JumPack</a:t>
            </a:r>
            <a:r>
              <a:rPr lang="en-US" sz="1400" b="1" baseline="30000" dirty="0"/>
              <a:t>™</a:t>
            </a:r>
            <a:r>
              <a:rPr lang="en-US" sz="1400" dirty="0"/>
              <a:t> models do all of that and more.  With a starting current of up to 360 peak Amps, the Cobra JumPack™ series has enough power that it could even jump start </a:t>
            </a:r>
            <a:r>
              <a:rPr lang="en-US" sz="1400" b="1" dirty="0"/>
              <a:t>multiple</a:t>
            </a:r>
            <a:r>
              <a:rPr lang="en-US" sz="1400" dirty="0"/>
              <a:t> vehicles on a single charge, including light duty trucks, RV’s and diesel engines.</a:t>
            </a:r>
          </a:p>
          <a:p>
            <a:endParaRPr lang="en-US" sz="1400" dirty="0"/>
          </a:p>
          <a:p>
            <a:r>
              <a:rPr lang="en-US" sz="1400" dirty="0"/>
              <a:t>These compact, portable power packs contain a UL-registered Lithium-Cobalt battery and USB output(s) to rapidly charge smart phones, tablets, and digital cameras or any USB powered device.  It’s the ideal emergency battery pack for home, office, vehicle or the outdoors.</a:t>
            </a:r>
          </a:p>
        </p:txBody>
      </p:sp>
      <p:sp>
        <p:nvSpPr>
          <p:cNvPr id="9" name="TextBox 8"/>
          <p:cNvSpPr txBox="1"/>
          <p:nvPr/>
        </p:nvSpPr>
        <p:spPr>
          <a:xfrm>
            <a:off x="410535" y="1114062"/>
            <a:ext cx="8377865" cy="369332"/>
          </a:xfrm>
          <a:prstGeom prst="rect">
            <a:avLst/>
          </a:prstGeom>
          <a:noFill/>
        </p:spPr>
        <p:txBody>
          <a:bodyPr wrap="square" rtlCol="0">
            <a:spAutoFit/>
          </a:bodyPr>
          <a:lstStyle/>
          <a:p>
            <a:r>
              <a:rPr lang="en-US" sz="1500" dirty="0">
                <a:solidFill>
                  <a:schemeClr val="accent1"/>
                </a:solidFill>
                <a:latin typeface="Franklin Gothic Demi" charset="0"/>
                <a:ea typeface="Franklin Gothic Demi" charset="0"/>
                <a:cs typeface="Franklin Gothic Demi" charset="0"/>
              </a:rPr>
              <a:t>“Seriously, can that little thing jump start a car?”  </a:t>
            </a:r>
            <a:r>
              <a:rPr lang="en-US" dirty="0">
                <a:solidFill>
                  <a:schemeClr val="accent2"/>
                </a:solidFill>
                <a:latin typeface="Franklin Gothic Demi" charset="0"/>
                <a:ea typeface="Franklin Gothic Demi" charset="0"/>
                <a:cs typeface="Franklin Gothic Demi" charset="0"/>
              </a:rPr>
              <a:t>The answer is YES.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0932"/>
          <a:stretch/>
        </p:blipFill>
        <p:spPr>
          <a:xfrm>
            <a:off x="4153546" y="1539061"/>
            <a:ext cx="3842343" cy="324376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933"/>
          <a:stretch/>
        </p:blipFill>
        <p:spPr>
          <a:xfrm>
            <a:off x="6468612" y="3812583"/>
            <a:ext cx="2467117" cy="1907372"/>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78277"/>
          <a:stretch/>
        </p:blipFill>
        <p:spPr>
          <a:xfrm>
            <a:off x="266984" y="349662"/>
            <a:ext cx="500338" cy="593898"/>
          </a:xfrm>
          <a:prstGeom prst="rect">
            <a:avLst/>
          </a:prstGeom>
        </p:spPr>
      </p:pic>
    </p:spTree>
    <p:extLst>
      <p:ext uri="{BB962C8B-B14F-4D97-AF65-F5344CB8AC3E}">
        <p14:creationId xmlns:p14="http://schemas.microsoft.com/office/powerpoint/2010/main" val="62297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82081B6-9019-4FD3-9579-EC65DAE7B530}"/>
              </a:ext>
            </a:extLst>
          </p:cNvPr>
          <p:cNvSpPr txBox="1"/>
          <p:nvPr/>
        </p:nvSpPr>
        <p:spPr>
          <a:xfrm>
            <a:off x="0" y="460324"/>
            <a:ext cx="9144000" cy="1323439"/>
          </a:xfrm>
          <a:prstGeom prst="rect">
            <a:avLst/>
          </a:prstGeom>
          <a:noFill/>
        </p:spPr>
        <p:txBody>
          <a:bodyPr wrap="square" rtlCol="0">
            <a:spAutoFit/>
          </a:bodyPr>
          <a:lstStyle/>
          <a:p>
            <a:pPr algn="ctr">
              <a:lnSpc>
                <a:spcPts val="3200"/>
              </a:lnSpc>
            </a:pPr>
            <a:r>
              <a:rPr lang="en-US" sz="3000" dirty="0">
                <a:solidFill>
                  <a:srgbClr val="E1530D"/>
                </a:solidFill>
                <a:latin typeface="Franklin Gothic Demi Cond" panose="020B0706030402020204" pitchFamily="34" charset="0"/>
              </a:rPr>
              <a:t>Cobra products are better quality products with enhanced safety features, which is essential in an emergency. </a:t>
            </a:r>
          </a:p>
          <a:p>
            <a:pPr algn="ctr">
              <a:lnSpc>
                <a:spcPts val="3200"/>
              </a:lnSpc>
            </a:pPr>
            <a:endParaRPr lang="en-US" sz="3000" dirty="0">
              <a:solidFill>
                <a:srgbClr val="E1530D"/>
              </a:solidFill>
              <a:latin typeface="Franklin Gothic Demi Cond" panose="020B0706030402020204" pitchFamily="34" charset="0"/>
            </a:endParaRPr>
          </a:p>
        </p:txBody>
      </p:sp>
      <p:sp>
        <p:nvSpPr>
          <p:cNvPr id="16" name="Rectangle 15"/>
          <p:cNvSpPr/>
          <p:nvPr/>
        </p:nvSpPr>
        <p:spPr>
          <a:xfrm>
            <a:off x="163162" y="1784892"/>
            <a:ext cx="3143788" cy="3416320"/>
          </a:xfrm>
          <a:prstGeom prst="rect">
            <a:avLst/>
          </a:prstGeom>
        </p:spPr>
        <p:txBody>
          <a:bodyPr wrap="square">
            <a:spAutoFit/>
          </a:bodyPr>
          <a:lstStyle/>
          <a:p>
            <a:r>
              <a:rPr lang="en-US" sz="2000" dirty="0">
                <a:solidFill>
                  <a:schemeClr val="tx2">
                    <a:lumMod val="75000"/>
                  </a:schemeClr>
                </a:solidFill>
                <a:latin typeface="Franklin Gothic Demi Cond" charset="0"/>
                <a:ea typeface="Franklin Gothic Demi Cond" charset="0"/>
                <a:cs typeface="Franklin Gothic Demi Cond" charset="0"/>
              </a:rPr>
              <a:t>Customers want a quality product:</a:t>
            </a:r>
          </a:p>
          <a:p>
            <a:r>
              <a:rPr lang="en-US" sz="1400" dirty="0"/>
              <a:t>JumPacks™ must be reliable and safe. Cobra JumPacks™ outperform the competition, and spec for spec give the customer a better product. </a:t>
            </a:r>
          </a:p>
          <a:p>
            <a:endParaRPr lang="en-US" dirty="0"/>
          </a:p>
          <a:p>
            <a:r>
              <a:rPr lang="en-US" sz="2000" dirty="0">
                <a:solidFill>
                  <a:schemeClr val="accent2"/>
                </a:solidFill>
                <a:latin typeface="Franklin Gothic Demi Cond" charset="0"/>
                <a:ea typeface="Franklin Gothic Demi Cond" charset="0"/>
                <a:cs typeface="Franklin Gothic Demi Cond" charset="0"/>
              </a:rPr>
              <a:t>Customers expect a value: </a:t>
            </a:r>
          </a:p>
          <a:p>
            <a:r>
              <a:rPr lang="en-US" sz="1400" dirty="0"/>
              <a:t>Cobra JumPack’s line provides built in features, carrying case and accessories, and the best price for the quality. With the ability to jumpstart both gasoline and diesel engines, every customer can find value in owning a JumPack.</a:t>
            </a:r>
          </a:p>
        </p:txBody>
      </p:sp>
      <p:grpSp>
        <p:nvGrpSpPr>
          <p:cNvPr id="2" name="Group 1"/>
          <p:cNvGrpSpPr/>
          <p:nvPr/>
        </p:nvGrpSpPr>
        <p:grpSpPr>
          <a:xfrm>
            <a:off x="3439366" y="2057400"/>
            <a:ext cx="6193254" cy="3311262"/>
            <a:chOff x="1331240" y="1757400"/>
            <a:chExt cx="7315542" cy="3911300"/>
          </a:xfrm>
        </p:grpSpPr>
        <p:pic>
          <p:nvPicPr>
            <p:cNvPr id="8" name="Picture 7" descr="IMG_8216.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94379" y="1775357"/>
              <a:ext cx="2149070" cy="1443152"/>
            </a:xfrm>
            <a:prstGeom prst="rect">
              <a:avLst/>
            </a:prstGeom>
            <a:ln>
              <a:noFill/>
            </a:ln>
            <a:effectLst>
              <a:outerShdw blurRad="292100" dist="139700" dir="2700000" algn="tl" rotWithShape="0">
                <a:srgbClr val="333333">
                  <a:alpha val="65000"/>
                </a:srgbClr>
              </a:outerShdw>
            </a:effectLst>
          </p:spPr>
        </p:pic>
        <p:pic>
          <p:nvPicPr>
            <p:cNvPr id="9" name="Picture 8" descr="IMG_8226.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63001" y="1757400"/>
              <a:ext cx="2224162" cy="147906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63001" y="3766605"/>
              <a:ext cx="2224162" cy="1521095"/>
            </a:xfrm>
            <a:prstGeom prst="rect">
              <a:avLst/>
            </a:prstGeom>
            <a:ln>
              <a:noFill/>
            </a:ln>
            <a:effectLst>
              <a:outerShdw blurRad="292100" dist="139700" dir="2700000" algn="tl" rotWithShape="0">
                <a:srgbClr val="333333">
                  <a:alpha val="65000"/>
                </a:srgbClr>
              </a:outerShdw>
            </a:effectLst>
          </p:spPr>
        </p:pic>
        <p:sp>
          <p:nvSpPr>
            <p:cNvPr id="11" name="Rectangle 10"/>
            <p:cNvSpPr>
              <a:spLocks noChangeArrowheads="1"/>
            </p:cNvSpPr>
            <p:nvPr/>
          </p:nvSpPr>
          <p:spPr bwMode="auto">
            <a:xfrm>
              <a:off x="1919827" y="3364335"/>
              <a:ext cx="26981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1pPr>
              <a:lvl2pPr marL="742950" indent="-28575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2pPr>
              <a:lvl3pPr marL="11430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3pPr>
              <a:lvl4pPr marL="16002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4pPr>
              <a:lvl5pPr marL="20574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5pPr>
              <a:lvl6pPr marL="25146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6pPr>
              <a:lvl7pPr marL="29718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7pPr>
              <a:lvl8pPr marL="34290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8pPr>
              <a:lvl9pPr marL="38862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9pPr>
            </a:lstStyle>
            <a:p>
              <a:pPr algn="ctr"/>
              <a:r>
                <a:rPr lang="en-US" altLang="en-US" sz="1500" b="1" dirty="0">
                  <a:solidFill>
                    <a:schemeClr val="tx1"/>
                  </a:solidFill>
                </a:rPr>
                <a:t>Reverse Polarity Protection</a:t>
              </a:r>
            </a:p>
          </p:txBody>
        </p:sp>
        <p:sp>
          <p:nvSpPr>
            <p:cNvPr id="12" name="Rectangle 9"/>
            <p:cNvSpPr>
              <a:spLocks noChangeArrowheads="1"/>
            </p:cNvSpPr>
            <p:nvPr/>
          </p:nvSpPr>
          <p:spPr bwMode="auto">
            <a:xfrm>
              <a:off x="2012422" y="5345535"/>
              <a:ext cx="23439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1pPr>
              <a:lvl2pPr marL="742950" indent="-28575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2pPr>
              <a:lvl3pPr marL="11430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3pPr>
              <a:lvl4pPr marL="16002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4pPr>
              <a:lvl5pPr marL="20574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5pPr>
              <a:lvl6pPr marL="25146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6pPr>
              <a:lvl7pPr marL="29718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7pPr>
              <a:lvl8pPr marL="34290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8pPr>
              <a:lvl9pPr marL="38862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9pPr>
            </a:lstStyle>
            <a:p>
              <a:pPr algn="ctr"/>
              <a:r>
                <a:rPr lang="en-US" altLang="en-US" sz="1500" b="1" dirty="0">
                  <a:solidFill>
                    <a:schemeClr val="tx1"/>
                  </a:solidFill>
                </a:rPr>
                <a:t>Over Charge Protection</a:t>
              </a:r>
            </a:p>
          </p:txBody>
        </p:sp>
        <p:sp>
          <p:nvSpPr>
            <p:cNvPr id="13" name="Rectangle 8"/>
            <p:cNvSpPr>
              <a:spLocks noChangeArrowheads="1"/>
            </p:cNvSpPr>
            <p:nvPr/>
          </p:nvSpPr>
          <p:spPr bwMode="auto">
            <a:xfrm>
              <a:off x="5299119" y="3364335"/>
              <a:ext cx="23519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1pPr>
              <a:lvl2pPr marL="742950" indent="-28575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2pPr>
              <a:lvl3pPr marL="11430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3pPr>
              <a:lvl4pPr marL="16002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4pPr>
              <a:lvl5pPr marL="20574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5pPr>
              <a:lvl6pPr marL="25146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6pPr>
              <a:lvl7pPr marL="29718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7pPr>
              <a:lvl8pPr marL="34290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8pPr>
              <a:lvl9pPr marL="38862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9pPr>
            </a:lstStyle>
            <a:p>
              <a:pPr algn="ctr"/>
              <a:r>
                <a:rPr lang="en-US" altLang="en-US" sz="1500" b="1" dirty="0">
                  <a:solidFill>
                    <a:schemeClr val="tx1"/>
                  </a:solidFill>
                </a:rPr>
                <a:t>Short Circuit Protection</a:t>
              </a:r>
            </a:p>
          </p:txBody>
        </p:sp>
        <p:sp>
          <p:nvSpPr>
            <p:cNvPr id="14" name="Rectangle 13"/>
            <p:cNvSpPr>
              <a:spLocks noChangeArrowheads="1"/>
            </p:cNvSpPr>
            <p:nvPr/>
          </p:nvSpPr>
          <p:spPr bwMode="auto">
            <a:xfrm>
              <a:off x="4303382" y="5345535"/>
              <a:ext cx="4343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1pPr>
              <a:lvl2pPr marL="742950" indent="-28575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2pPr>
              <a:lvl3pPr marL="11430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3pPr>
              <a:lvl4pPr marL="16002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4pPr>
              <a:lvl5pPr marL="2057400" indent="-228600">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5pPr>
              <a:lvl6pPr marL="25146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6pPr>
              <a:lvl7pPr marL="29718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7pPr>
              <a:lvl8pPr marL="34290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8pPr>
              <a:lvl9pPr marL="3886200" indent="-228600" eaLnBrk="0" fontAlgn="base" hangingPunct="0">
                <a:spcBef>
                  <a:spcPct val="0"/>
                </a:spcBef>
                <a:spcAft>
                  <a:spcPct val="0"/>
                </a:spcAft>
                <a:defRPr sz="3800">
                  <a:solidFill>
                    <a:srgbClr val="000000"/>
                  </a:solidFill>
                  <a:latin typeface="Helvetica Neue Light" pitchFamily="-84" charset="0"/>
                  <a:ea typeface="ヒラギノ角ゴ ProN W3" charset="0"/>
                  <a:cs typeface="ヒラギノ角ゴ ProN W3" charset="0"/>
                  <a:sym typeface="Helvetica Neue Light" pitchFamily="-84" charset="0"/>
                </a:defRPr>
              </a:lvl9pPr>
            </a:lstStyle>
            <a:p>
              <a:pPr algn="ctr"/>
              <a:r>
                <a:rPr lang="en-US" altLang="en-US" sz="1500" b="1" dirty="0">
                  <a:solidFill>
                    <a:schemeClr val="tx1"/>
                  </a:solidFill>
                </a:rPr>
                <a:t>Reverse Charge Protection</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240" y="3753511"/>
              <a:ext cx="1937674" cy="154464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259" y="3953219"/>
              <a:ext cx="2050860" cy="1400433"/>
            </a:xfrm>
            <a:prstGeom prst="rect">
              <a:avLst/>
            </a:prstGeom>
          </p:spPr>
        </p:pic>
      </p:grpSp>
    </p:spTree>
    <p:extLst>
      <p:ext uri="{BB962C8B-B14F-4D97-AF65-F5344CB8AC3E}">
        <p14:creationId xmlns:p14="http://schemas.microsoft.com/office/powerpoint/2010/main" val="188250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0536" y="954984"/>
            <a:ext cx="3712014" cy="1754326"/>
          </a:xfrm>
          <a:prstGeom prst="rect">
            <a:avLst/>
          </a:prstGeom>
          <a:noFill/>
        </p:spPr>
        <p:txBody>
          <a:bodyPr wrap="square" rtlCol="0">
            <a:spAutoFit/>
          </a:bodyPr>
          <a:lstStyle/>
          <a:p>
            <a:r>
              <a:rPr lang="en-US" dirty="0">
                <a:solidFill>
                  <a:schemeClr val="accent2"/>
                </a:solidFill>
                <a:latin typeface="Franklin Gothic Demi Cond" charset="0"/>
                <a:ea typeface="Franklin Gothic Demi Cond" charset="0"/>
                <a:cs typeface="Franklin Gothic Demi Cond" charset="0"/>
              </a:rPr>
              <a:t>Why CPP 15000? </a:t>
            </a:r>
          </a:p>
          <a:p>
            <a:endParaRPr lang="en-US" dirty="0">
              <a:solidFill>
                <a:schemeClr val="accent2"/>
              </a:solidFill>
              <a:latin typeface="Franklin Gothic Demi Cond" charset="0"/>
              <a:ea typeface="Franklin Gothic Demi Cond" charset="0"/>
              <a:cs typeface="Franklin Gothic Demi Cond" charset="0"/>
            </a:endParaRPr>
          </a:p>
          <a:p>
            <a:r>
              <a:rPr lang="en-US" sz="1200" dirty="0">
                <a:solidFill>
                  <a:prstClr val="black"/>
                </a:solidFill>
              </a:rPr>
              <a:t>The JumPack XL H20 offers a secondary Jumpstart option from the traditional jumper cables. The car can be jump started through the 12-volt port inside the car. An option that considers weather conditions and safety when jumpstarting your car. The 12-volt car charging option takes up to 15 minutes.</a:t>
            </a:r>
            <a:endParaRPr lang="en-US" sz="1000" dirty="0"/>
          </a:p>
        </p:txBody>
      </p:sp>
      <p:sp>
        <p:nvSpPr>
          <p:cNvPr id="9" name="Content Placeholder 1"/>
          <p:cNvSpPr txBox="1">
            <a:spLocks/>
          </p:cNvSpPr>
          <p:nvPr/>
        </p:nvSpPr>
        <p:spPr>
          <a:xfrm>
            <a:off x="806448" y="321619"/>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000" b="1" dirty="0">
                <a:solidFill>
                  <a:schemeClr val="accent2"/>
                </a:solidFill>
                <a:latin typeface="Franklin Gothic Demi Cond" charset="0"/>
                <a:ea typeface="Franklin Gothic Demi Cond" charset="0"/>
                <a:cs typeface="Franklin Gothic Demi Cond" charset="0"/>
              </a:rPr>
              <a:t>JumPack XL H20 12 Volt Port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78277"/>
          <a:stretch/>
        </p:blipFill>
        <p:spPr>
          <a:xfrm>
            <a:off x="266984" y="349662"/>
            <a:ext cx="500338" cy="59389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18555325"/>
              </p:ext>
            </p:extLst>
          </p:nvPr>
        </p:nvGraphicFramePr>
        <p:xfrm>
          <a:off x="4275308" y="1301857"/>
          <a:ext cx="4623728" cy="4385972"/>
        </p:xfrm>
        <a:graphic>
          <a:graphicData uri="http://schemas.openxmlformats.org/drawingml/2006/table">
            <a:tbl>
              <a:tblPr firstRow="1" bandRow="1">
                <a:tableStyleId>{5C22544A-7EE6-4342-B048-85BDC9FD1C3A}</a:tableStyleId>
              </a:tblPr>
              <a:tblGrid>
                <a:gridCol w="1822817">
                  <a:extLst>
                    <a:ext uri="{9D8B030D-6E8A-4147-A177-3AD203B41FA5}">
                      <a16:colId xmlns:a16="http://schemas.microsoft.com/office/drawing/2014/main" val="3426153050"/>
                    </a:ext>
                  </a:extLst>
                </a:gridCol>
                <a:gridCol w="2800911">
                  <a:extLst>
                    <a:ext uri="{9D8B030D-6E8A-4147-A177-3AD203B41FA5}">
                      <a16:colId xmlns:a16="http://schemas.microsoft.com/office/drawing/2014/main" val="659328964"/>
                    </a:ext>
                  </a:extLst>
                </a:gridCol>
              </a:tblGrid>
              <a:tr h="375598">
                <a:tc>
                  <a:txBody>
                    <a:bodyPr/>
                    <a:lstStyle/>
                    <a:p>
                      <a:r>
                        <a:rPr lang="en-US" dirty="0"/>
                        <a:t>LED</a:t>
                      </a:r>
                    </a:p>
                  </a:txBody>
                  <a:tcPr/>
                </a:tc>
                <a:tc>
                  <a:txBody>
                    <a:bodyPr/>
                    <a:lstStyle/>
                    <a:p>
                      <a:r>
                        <a:rPr lang="en-US" dirty="0"/>
                        <a:t>CONDITION</a:t>
                      </a:r>
                    </a:p>
                  </a:txBody>
                  <a:tcPr/>
                </a:tc>
                <a:extLst>
                  <a:ext uri="{0D108BD9-81ED-4DB2-BD59-A6C34878D82A}">
                    <a16:rowId xmlns:a16="http://schemas.microsoft.com/office/drawing/2014/main" val="2333760618"/>
                  </a:ext>
                </a:extLst>
              </a:tr>
              <a:tr h="577843">
                <a:tc>
                  <a:txBody>
                    <a:bodyPr/>
                    <a:lstStyle/>
                    <a:p>
                      <a:r>
                        <a:rPr lang="en-US" sz="1200" dirty="0"/>
                        <a:t>No LED</a:t>
                      </a:r>
                    </a:p>
                  </a:txBody>
                  <a:tcPr/>
                </a:tc>
                <a:tc>
                  <a:txBody>
                    <a:bodyPr/>
                    <a:lstStyle/>
                    <a:p>
                      <a:r>
                        <a:rPr lang="en-US" sz="1200" dirty="0"/>
                        <a:t>Connection</a:t>
                      </a:r>
                      <a:r>
                        <a:rPr lang="en-US" sz="1200" baseline="0" dirty="0"/>
                        <a:t> not detected or the JumPack battery is depleted. </a:t>
                      </a:r>
                      <a:endParaRPr lang="en-US" sz="1200" dirty="0"/>
                    </a:p>
                  </a:txBody>
                  <a:tcPr/>
                </a:tc>
                <a:extLst>
                  <a:ext uri="{0D108BD9-81ED-4DB2-BD59-A6C34878D82A}">
                    <a16:rowId xmlns:a16="http://schemas.microsoft.com/office/drawing/2014/main" val="1685548900"/>
                  </a:ext>
                </a:extLst>
              </a:tr>
              <a:tr h="646473">
                <a:tc>
                  <a:txBody>
                    <a:bodyPr/>
                    <a:lstStyle/>
                    <a:p>
                      <a:r>
                        <a:rPr lang="en-US" sz="1200" dirty="0"/>
                        <a:t>RED</a:t>
                      </a:r>
                    </a:p>
                  </a:txBody>
                  <a:tcPr/>
                </a:tc>
                <a:tc>
                  <a:txBody>
                    <a:bodyPr/>
                    <a:lstStyle/>
                    <a:p>
                      <a:r>
                        <a:rPr lang="en-US" sz="1200" dirty="0"/>
                        <a:t>Car charging failed. Vehicle ignition switch needs to be in Accessory</a:t>
                      </a:r>
                      <a:r>
                        <a:rPr lang="en-US" sz="1200" baseline="0" dirty="0"/>
                        <a:t> position.</a:t>
                      </a:r>
                      <a:endParaRPr lang="en-US" sz="1200" dirty="0"/>
                    </a:p>
                  </a:txBody>
                  <a:tcPr/>
                </a:tc>
                <a:extLst>
                  <a:ext uri="{0D108BD9-81ED-4DB2-BD59-A6C34878D82A}">
                    <a16:rowId xmlns:a16="http://schemas.microsoft.com/office/drawing/2014/main" val="206062592"/>
                  </a:ext>
                </a:extLst>
              </a:tr>
              <a:tr h="912711">
                <a:tc>
                  <a:txBody>
                    <a:bodyPr/>
                    <a:lstStyle/>
                    <a:p>
                      <a:r>
                        <a:rPr lang="en-US" sz="1200" dirty="0"/>
                        <a:t>RED</a:t>
                      </a:r>
                    </a:p>
                  </a:txBody>
                  <a:tcPr/>
                </a:tc>
                <a:tc>
                  <a:txBody>
                    <a:bodyPr/>
                    <a:lstStyle/>
                    <a:p>
                      <a:r>
                        <a:rPr lang="en-US" sz="1200" dirty="0"/>
                        <a:t>FLASH – The vehicle battery is too discharged for the JumPack to charge is sufficiently. </a:t>
                      </a:r>
                    </a:p>
                  </a:txBody>
                  <a:tcPr/>
                </a:tc>
                <a:extLst>
                  <a:ext uri="{0D108BD9-81ED-4DB2-BD59-A6C34878D82A}">
                    <a16:rowId xmlns:a16="http://schemas.microsoft.com/office/drawing/2014/main" val="3575215132"/>
                  </a:ext>
                </a:extLst>
              </a:tr>
              <a:tr h="646473">
                <a:tc>
                  <a:txBody>
                    <a:bodyPr/>
                    <a:lstStyle/>
                    <a:p>
                      <a:r>
                        <a:rPr lang="en-US" sz="1200" dirty="0"/>
                        <a:t>RED - FLASH and FLASH GREEN</a:t>
                      </a:r>
                      <a:r>
                        <a:rPr lang="en-US" sz="1200" baseline="0" dirty="0"/>
                        <a:t> LIGHT BAR </a:t>
                      </a:r>
                      <a:endParaRPr lang="en-US" sz="1200" dirty="0"/>
                    </a:p>
                  </a:txBody>
                  <a:tcPr/>
                </a:tc>
                <a:tc>
                  <a:txBody>
                    <a:bodyPr/>
                    <a:lstStyle/>
                    <a:p>
                      <a:r>
                        <a:rPr lang="en-US" sz="1200" dirty="0"/>
                        <a:t>The JumPack internal battery is nearly depleted. Charge the JumPack</a:t>
                      </a:r>
                    </a:p>
                  </a:txBody>
                  <a:tcPr/>
                </a:tc>
                <a:extLst>
                  <a:ext uri="{0D108BD9-81ED-4DB2-BD59-A6C34878D82A}">
                    <a16:rowId xmlns:a16="http://schemas.microsoft.com/office/drawing/2014/main" val="3137879961"/>
                  </a:ext>
                </a:extLst>
              </a:tr>
              <a:tr h="533462">
                <a:tc>
                  <a:txBody>
                    <a:bodyPr/>
                    <a:lstStyle/>
                    <a:p>
                      <a:r>
                        <a:rPr lang="en-US" sz="1200" dirty="0"/>
                        <a:t>YELLOW - FLASH </a:t>
                      </a:r>
                    </a:p>
                  </a:txBody>
                  <a:tcPr/>
                </a:tc>
                <a:tc>
                  <a:txBody>
                    <a:bodyPr/>
                    <a:lstStyle/>
                    <a:p>
                      <a:r>
                        <a:rPr lang="en-US" sz="1200" dirty="0"/>
                        <a:t>The JumPack is charging the car battery. </a:t>
                      </a:r>
                    </a:p>
                  </a:txBody>
                  <a:tcPr/>
                </a:tc>
                <a:extLst>
                  <a:ext uri="{0D108BD9-81ED-4DB2-BD59-A6C34878D82A}">
                    <a16:rowId xmlns:a16="http://schemas.microsoft.com/office/drawing/2014/main" val="2251045626"/>
                  </a:ext>
                </a:extLst>
              </a:tr>
              <a:tr h="346706">
                <a:tc>
                  <a:txBody>
                    <a:bodyPr/>
                    <a:lstStyle/>
                    <a:p>
                      <a:r>
                        <a:rPr lang="en-US" sz="1200" dirty="0"/>
                        <a:t>YELLOW - FAST FLASH </a:t>
                      </a:r>
                    </a:p>
                  </a:txBody>
                  <a:tcPr/>
                </a:tc>
                <a:tc>
                  <a:txBody>
                    <a:bodyPr/>
                    <a:lstStyle/>
                    <a:p>
                      <a:r>
                        <a:rPr lang="en-US" sz="1200" dirty="0"/>
                        <a:t>Charging almost complete</a:t>
                      </a:r>
                    </a:p>
                  </a:txBody>
                  <a:tcPr/>
                </a:tc>
                <a:extLst>
                  <a:ext uri="{0D108BD9-81ED-4DB2-BD59-A6C34878D82A}">
                    <a16:rowId xmlns:a16="http://schemas.microsoft.com/office/drawing/2014/main" val="1395585874"/>
                  </a:ext>
                </a:extLst>
              </a:tr>
              <a:tr h="346706">
                <a:tc>
                  <a:txBody>
                    <a:bodyPr/>
                    <a:lstStyle/>
                    <a:p>
                      <a:r>
                        <a:rPr lang="en-US" sz="1200" dirty="0"/>
                        <a:t>GREEN</a:t>
                      </a:r>
                    </a:p>
                  </a:txBody>
                  <a:tcPr/>
                </a:tc>
                <a:tc>
                  <a:txBody>
                    <a:bodyPr/>
                    <a:lstStyle/>
                    <a:p>
                      <a:r>
                        <a:rPr lang="en-US" sz="1200" dirty="0"/>
                        <a:t>Try to start your vehicle.</a:t>
                      </a:r>
                    </a:p>
                  </a:txBody>
                  <a:tcPr/>
                </a:tc>
                <a:extLst>
                  <a:ext uri="{0D108BD9-81ED-4DB2-BD59-A6C34878D82A}">
                    <a16:rowId xmlns:a16="http://schemas.microsoft.com/office/drawing/2014/main" val="4109641880"/>
                  </a:ext>
                </a:extLst>
              </a:tr>
            </a:tbl>
          </a:graphicData>
        </a:graphic>
      </p:graphicFrame>
      <p:pic>
        <p:nvPicPr>
          <p:cNvPr id="12" name="Content Placeholder 3"/>
          <p:cNvPicPr>
            <a:picLocks noChangeAspect="1"/>
          </p:cNvPicPr>
          <p:nvPr/>
        </p:nvPicPr>
        <p:blipFill>
          <a:blip r:embed="rId4"/>
          <a:stretch>
            <a:fillRect/>
          </a:stretch>
        </p:blipFill>
        <p:spPr>
          <a:xfrm>
            <a:off x="767322" y="2928258"/>
            <a:ext cx="2830481" cy="2759571"/>
          </a:xfrm>
          <a:prstGeom prst="rect">
            <a:avLst/>
          </a:prstGeom>
        </p:spPr>
      </p:pic>
    </p:spTree>
    <p:extLst>
      <p:ext uri="{BB962C8B-B14F-4D97-AF65-F5344CB8AC3E}">
        <p14:creationId xmlns:p14="http://schemas.microsoft.com/office/powerpoint/2010/main" val="2457478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42719" y="386728"/>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Channel Positioning </a:t>
            </a:r>
          </a:p>
          <a:p>
            <a:pPr marL="0" indent="0" algn="ctr">
              <a:buNone/>
            </a:pPr>
            <a:r>
              <a:rPr lang="en-US" sz="2000" dirty="0"/>
              <a:t>Like all our product, Cobra JumPacks™ can be positioned                                in all our Sales Channels. </a:t>
            </a:r>
            <a:endParaRPr lang="en-US" sz="2000" b="1" dirty="0">
              <a:solidFill>
                <a:schemeClr val="accent2"/>
              </a:solidFill>
              <a:latin typeface="Franklin Gothic Demi Cond" charset="0"/>
              <a:ea typeface="Franklin Gothic Demi Cond" charset="0"/>
              <a:cs typeface="Franklin Gothic Demi Cond"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581940141"/>
              </p:ext>
            </p:extLst>
          </p:nvPr>
        </p:nvGraphicFramePr>
        <p:xfrm>
          <a:off x="427041" y="1726354"/>
          <a:ext cx="4086236" cy="3970980"/>
        </p:xfrm>
        <a:graphic>
          <a:graphicData uri="http://schemas.openxmlformats.org/drawingml/2006/table">
            <a:tbl>
              <a:tblPr firstRow="1" bandRow="1">
                <a:tableStyleId>{5C22544A-7EE6-4342-B048-85BDC9FD1C3A}</a:tableStyleId>
              </a:tblPr>
              <a:tblGrid>
                <a:gridCol w="1521059">
                  <a:extLst>
                    <a:ext uri="{9D8B030D-6E8A-4147-A177-3AD203B41FA5}">
                      <a16:colId xmlns:a16="http://schemas.microsoft.com/office/drawing/2014/main" val="1426483102"/>
                    </a:ext>
                  </a:extLst>
                </a:gridCol>
                <a:gridCol w="2565177">
                  <a:extLst>
                    <a:ext uri="{9D8B030D-6E8A-4147-A177-3AD203B41FA5}">
                      <a16:colId xmlns:a16="http://schemas.microsoft.com/office/drawing/2014/main" val="1380056473"/>
                    </a:ext>
                  </a:extLst>
                </a:gridCol>
              </a:tblGrid>
              <a:tr h="417675">
                <a:tc>
                  <a:txBody>
                    <a:bodyPr/>
                    <a:lstStyle/>
                    <a:p>
                      <a:pPr algn="ctr"/>
                      <a:r>
                        <a:rPr lang="en-US" dirty="0"/>
                        <a:t>Channel</a:t>
                      </a:r>
                    </a:p>
                  </a:txBody>
                  <a:tcPr/>
                </a:tc>
                <a:tc>
                  <a:txBody>
                    <a:bodyPr/>
                    <a:lstStyle/>
                    <a:p>
                      <a:pPr algn="ctr"/>
                      <a:r>
                        <a:rPr lang="en-US" dirty="0"/>
                        <a:t>Target Markets</a:t>
                      </a:r>
                    </a:p>
                  </a:txBody>
                  <a:tcPr/>
                </a:tc>
                <a:extLst>
                  <a:ext uri="{0D108BD9-81ED-4DB2-BD59-A6C34878D82A}">
                    <a16:rowId xmlns:a16="http://schemas.microsoft.com/office/drawing/2014/main" val="2101237286"/>
                  </a:ext>
                </a:extLst>
              </a:tr>
              <a:tr h="879635">
                <a:tc>
                  <a:txBody>
                    <a:bodyPr/>
                    <a:lstStyle/>
                    <a:p>
                      <a:pPr algn="ctr"/>
                      <a:r>
                        <a:rPr lang="en-US" dirty="0"/>
                        <a:t>Outdoor Channel</a:t>
                      </a:r>
                    </a:p>
                  </a:txBody>
                  <a:tcPr anchor="ctr"/>
                </a:tc>
                <a:tc>
                  <a:txBody>
                    <a:bodyPr/>
                    <a:lstStyle/>
                    <a:p>
                      <a:r>
                        <a:rPr lang="en-US" dirty="0"/>
                        <a:t>Recreational</a:t>
                      </a:r>
                      <a:r>
                        <a:rPr lang="en-US" baseline="0" dirty="0"/>
                        <a:t> Adventurer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Hiker and Camper</a:t>
                      </a:r>
                    </a:p>
                    <a:p>
                      <a:r>
                        <a:rPr lang="en-US" dirty="0"/>
                        <a:t>ATV / UTV Sports</a:t>
                      </a:r>
                    </a:p>
                    <a:p>
                      <a:r>
                        <a:rPr lang="en-US" dirty="0"/>
                        <a:t>Off-Roading</a:t>
                      </a:r>
                    </a:p>
                  </a:txBody>
                  <a:tcPr/>
                </a:tc>
                <a:extLst>
                  <a:ext uri="{0D108BD9-81ED-4DB2-BD59-A6C34878D82A}">
                    <a16:rowId xmlns:a16="http://schemas.microsoft.com/office/drawing/2014/main" val="535479267"/>
                  </a:ext>
                </a:extLst>
              </a:tr>
              <a:tr h="879635">
                <a:tc>
                  <a:txBody>
                    <a:bodyPr/>
                    <a:lstStyle/>
                    <a:p>
                      <a:pPr algn="ctr"/>
                      <a:r>
                        <a:rPr lang="en-US" dirty="0"/>
                        <a:t>Marine</a:t>
                      </a:r>
                      <a:r>
                        <a:rPr lang="en-US" baseline="0" dirty="0"/>
                        <a:t> Channel</a:t>
                      </a:r>
                      <a:endParaRPr lang="en-US" dirty="0"/>
                    </a:p>
                  </a:txBody>
                  <a:tcPr anchor="ctr"/>
                </a:tc>
                <a:tc>
                  <a:txBody>
                    <a:bodyPr/>
                    <a:lstStyle/>
                    <a:p>
                      <a:r>
                        <a:rPr lang="en-US" dirty="0"/>
                        <a:t>Outboard Engine Boats (H20)</a:t>
                      </a:r>
                    </a:p>
                  </a:txBody>
                  <a:tcPr/>
                </a:tc>
                <a:extLst>
                  <a:ext uri="{0D108BD9-81ED-4DB2-BD59-A6C34878D82A}">
                    <a16:rowId xmlns:a16="http://schemas.microsoft.com/office/drawing/2014/main" val="3141296225"/>
                  </a:ext>
                </a:extLst>
              </a:tr>
              <a:tr h="879635">
                <a:tc>
                  <a:txBody>
                    <a:bodyPr/>
                    <a:lstStyle/>
                    <a:p>
                      <a:pPr algn="ctr"/>
                      <a:r>
                        <a:rPr lang="en-US" dirty="0"/>
                        <a:t>Car</a:t>
                      </a:r>
                      <a:r>
                        <a:rPr lang="en-US" baseline="0" dirty="0"/>
                        <a:t> Channel</a:t>
                      </a:r>
                      <a:endParaRPr lang="en-US" dirty="0"/>
                    </a:p>
                  </a:txBody>
                  <a:tcPr anchor="ctr"/>
                </a:tc>
                <a:tc>
                  <a:txBody>
                    <a:bodyPr/>
                    <a:lstStyle/>
                    <a:p>
                      <a:r>
                        <a:rPr lang="en-US" dirty="0"/>
                        <a:t>Commuters</a:t>
                      </a:r>
                    </a:p>
                    <a:p>
                      <a:r>
                        <a:rPr lang="en-US" dirty="0"/>
                        <a:t>Parents</a:t>
                      </a:r>
                      <a:r>
                        <a:rPr lang="en-US" baseline="0" dirty="0"/>
                        <a:t> of drivers</a:t>
                      </a:r>
                    </a:p>
                    <a:p>
                      <a:r>
                        <a:rPr lang="en-US" baseline="0" dirty="0"/>
                        <a:t>Female drivers</a:t>
                      </a:r>
                    </a:p>
                  </a:txBody>
                  <a:tcPr/>
                </a:tc>
                <a:extLst>
                  <a:ext uri="{0D108BD9-81ED-4DB2-BD59-A6C34878D82A}">
                    <a16:rowId xmlns:a16="http://schemas.microsoft.com/office/drawing/2014/main" val="2685736506"/>
                  </a:ext>
                </a:extLst>
              </a:tr>
              <a:tr h="879635">
                <a:tc>
                  <a:txBody>
                    <a:bodyPr/>
                    <a:lstStyle/>
                    <a:p>
                      <a:pPr algn="ctr"/>
                      <a:r>
                        <a:rPr lang="en-US" dirty="0"/>
                        <a:t>Professional Driver</a:t>
                      </a:r>
                    </a:p>
                  </a:txBody>
                  <a:tcPr anchor="ctr"/>
                </a:tc>
                <a:tc>
                  <a:txBody>
                    <a:bodyPr/>
                    <a:lstStyle/>
                    <a:p>
                      <a:r>
                        <a:rPr lang="en-US" baseline="0" dirty="0"/>
                        <a:t>Uber / Lyft drivers</a:t>
                      </a:r>
                    </a:p>
                    <a:p>
                      <a:r>
                        <a:rPr lang="en-US" baseline="0" dirty="0"/>
                        <a:t>Gifts for Family </a:t>
                      </a:r>
                    </a:p>
                  </a:txBody>
                  <a:tcPr/>
                </a:tc>
                <a:extLst>
                  <a:ext uri="{0D108BD9-81ED-4DB2-BD59-A6C34878D82A}">
                    <a16:rowId xmlns:a16="http://schemas.microsoft.com/office/drawing/2014/main" val="10004"/>
                  </a:ext>
                </a:extLst>
              </a:tr>
            </a:tbl>
          </a:graphicData>
        </a:graphic>
      </p:graphicFrame>
      <p:pic>
        <p:nvPicPr>
          <p:cNvPr id="16" name="Picture 15" descr="Image result for backpacking"/>
          <p:cNvPicPr>
            <a:picLocks noChangeAspect="1" noChangeArrowheads="1"/>
          </p:cNvPicPr>
          <p:nvPr/>
        </p:nvPicPr>
        <p:blipFill rotWithShape="1">
          <a:blip r:embed="rId2">
            <a:extLst>
              <a:ext uri="{28A0092B-C50C-407E-A947-70E740481C1C}">
                <a14:useLocalDpi xmlns:a14="http://schemas.microsoft.com/office/drawing/2010/main" val="0"/>
              </a:ext>
            </a:extLst>
          </a:blip>
          <a:srcRect r="6399"/>
          <a:stretch/>
        </p:blipFill>
        <p:spPr bwMode="auto">
          <a:xfrm>
            <a:off x="4778168" y="3075603"/>
            <a:ext cx="1937275" cy="1202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4778167" y="1726354"/>
            <a:ext cx="1937275" cy="1225666"/>
          </a:xfrm>
          <a:prstGeom prst="rect">
            <a:avLst/>
          </a:prstGeom>
        </p:spPr>
      </p:pic>
      <p:pic>
        <p:nvPicPr>
          <p:cNvPr id="18" name="Picture 17"/>
          <p:cNvPicPr>
            <a:picLocks noChangeAspect="1"/>
          </p:cNvPicPr>
          <p:nvPr/>
        </p:nvPicPr>
        <p:blipFill>
          <a:blip r:embed="rId4"/>
          <a:stretch>
            <a:fillRect/>
          </a:stretch>
        </p:blipFill>
        <p:spPr>
          <a:xfrm>
            <a:off x="4778169" y="4401949"/>
            <a:ext cx="1941414" cy="1202762"/>
          </a:xfrm>
          <a:prstGeom prst="rect">
            <a:avLst/>
          </a:prstGeom>
        </p:spPr>
      </p:pic>
      <p:pic>
        <p:nvPicPr>
          <p:cNvPr id="22" name="Picture 21"/>
          <p:cNvPicPr>
            <a:picLocks/>
          </p:cNvPicPr>
          <p:nvPr/>
        </p:nvPicPr>
        <p:blipFill rotWithShape="1">
          <a:blip r:embed="rId5">
            <a:extLst>
              <a:ext uri="{28A0092B-C50C-407E-A947-70E740481C1C}">
                <a14:useLocalDpi xmlns:a14="http://schemas.microsoft.com/office/drawing/2010/main" val="0"/>
              </a:ext>
            </a:extLst>
          </a:blip>
          <a:srcRect l="-930" t="4430" r="225"/>
          <a:stretch/>
        </p:blipFill>
        <p:spPr>
          <a:xfrm>
            <a:off x="6867557" y="1726354"/>
            <a:ext cx="1937275" cy="1225666"/>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3" r="2" b="17163"/>
          <a:stretch/>
        </p:blipFill>
        <p:spPr>
          <a:xfrm>
            <a:off x="6867557" y="3077800"/>
            <a:ext cx="1937276" cy="1200565"/>
          </a:xfrm>
          <a:prstGeom prst="rect">
            <a:avLst/>
          </a:prstGeom>
        </p:spPr>
      </p:pic>
      <p:pic>
        <p:nvPicPr>
          <p:cNvPr id="24" name="Picture 23"/>
          <p:cNvPicPr>
            <a:picLocks/>
          </p:cNvPicPr>
          <p:nvPr/>
        </p:nvPicPr>
        <p:blipFill rotWithShape="1">
          <a:blip r:embed="rId7">
            <a:extLst>
              <a:ext uri="{28A0092B-C50C-407E-A947-70E740481C1C}">
                <a14:useLocalDpi xmlns:a14="http://schemas.microsoft.com/office/drawing/2010/main" val="0"/>
              </a:ext>
            </a:extLst>
          </a:blip>
          <a:srcRect t="1" b="7150"/>
          <a:stretch/>
        </p:blipFill>
        <p:spPr>
          <a:xfrm>
            <a:off x="6867557" y="4401950"/>
            <a:ext cx="1940065" cy="1202762"/>
          </a:xfrm>
          <a:prstGeom prst="rect">
            <a:avLst/>
          </a:prstGeom>
        </p:spPr>
      </p:pic>
    </p:spTree>
    <p:extLst>
      <p:ext uri="{BB962C8B-B14F-4D97-AF65-F5344CB8AC3E}">
        <p14:creationId xmlns:p14="http://schemas.microsoft.com/office/powerpoint/2010/main" val="13725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27041" y="2064526"/>
            <a:ext cx="8245346" cy="207904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Marketing Sales Support</a:t>
            </a:r>
          </a:p>
          <a:p>
            <a:pPr marL="0" indent="0" algn="ctr">
              <a:buNone/>
            </a:pPr>
            <a:r>
              <a:rPr lang="en-US" sz="2000" dirty="0"/>
              <a:t>Retail Displays, Signage, brochures, leave-behinds and presentations for retailers: the Marketing team will provide you the collateral you need to ensure a successful sale.</a:t>
            </a:r>
            <a:endParaRPr lang="en-US" sz="2000" b="1" dirty="0">
              <a:solidFill>
                <a:schemeClr val="accent2"/>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28498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84279" y="291924"/>
            <a:ext cx="8245346"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Retail Sales Support: In-store Collateral</a:t>
            </a:r>
          </a:p>
        </p:txBody>
      </p:sp>
      <p:sp>
        <p:nvSpPr>
          <p:cNvPr id="7" name="Content Placeholder 2"/>
          <p:cNvSpPr txBox="1">
            <a:spLocks/>
          </p:cNvSpPr>
          <p:nvPr/>
        </p:nvSpPr>
        <p:spPr>
          <a:xfrm>
            <a:off x="184279" y="1012896"/>
            <a:ext cx="5473571" cy="467077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t>To support our retail partners, the Marketing design team will provide display units as well as in-store point of sale collateral. These materials should be made available to our retail partners. </a:t>
            </a:r>
          </a:p>
          <a:p>
            <a:r>
              <a:rPr lang="en-US" sz="1800" dirty="0"/>
              <a:t>New Product Displays</a:t>
            </a:r>
          </a:p>
          <a:p>
            <a:pPr lvl="1"/>
            <a:r>
              <a:rPr lang="en-US" dirty="0"/>
              <a:t>¼ Pallet Sidekick (free standing) </a:t>
            </a:r>
          </a:p>
          <a:p>
            <a:pPr lvl="1"/>
            <a:r>
              <a:rPr lang="en-US" dirty="0"/>
              <a:t>Video display unit for JumPack</a:t>
            </a:r>
          </a:p>
          <a:p>
            <a:r>
              <a:rPr lang="en-US" sz="1800" dirty="0"/>
              <a:t>POP</a:t>
            </a:r>
          </a:p>
          <a:p>
            <a:pPr lvl="1"/>
            <a:r>
              <a:rPr lang="en-US" dirty="0"/>
              <a:t>Posters</a:t>
            </a:r>
          </a:p>
          <a:p>
            <a:pPr lvl="1"/>
            <a:r>
              <a:rPr lang="en-US" dirty="0"/>
              <a:t>Shelf Talkers</a:t>
            </a:r>
          </a:p>
          <a:p>
            <a:pPr lvl="1"/>
            <a:r>
              <a:rPr lang="en-US" dirty="0"/>
              <a:t>Planogram Presentations available upon request</a:t>
            </a:r>
          </a:p>
          <a:p>
            <a:pPr lvl="1"/>
            <a:r>
              <a:rPr lang="en-US" dirty="0"/>
              <a:t>We can provide print-ready files to any retailer to reformat into their specific signing, or design new collateral upon request.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959"/>
          <a:stretch/>
        </p:blipFill>
        <p:spPr>
          <a:xfrm>
            <a:off x="5937128" y="1157541"/>
            <a:ext cx="3005801" cy="4684805"/>
          </a:xfrm>
          <a:prstGeom prst="rect">
            <a:avLst/>
          </a:prstGeom>
        </p:spPr>
      </p:pic>
    </p:spTree>
    <p:extLst>
      <p:ext uri="{BB962C8B-B14F-4D97-AF65-F5344CB8AC3E}">
        <p14:creationId xmlns:p14="http://schemas.microsoft.com/office/powerpoint/2010/main" val="19430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959"/>
          <a:stretch/>
        </p:blipFill>
        <p:spPr>
          <a:xfrm>
            <a:off x="3856980" y="1224995"/>
            <a:ext cx="2962522" cy="4617351"/>
          </a:xfrm>
          <a:prstGeom prst="rect">
            <a:avLst/>
          </a:prstGeom>
        </p:spPr>
      </p:pic>
      <p:sp>
        <p:nvSpPr>
          <p:cNvPr id="6" name="Content Placeholder 1"/>
          <p:cNvSpPr txBox="1">
            <a:spLocks/>
          </p:cNvSpPr>
          <p:nvPr/>
        </p:nvSpPr>
        <p:spPr>
          <a:xfrm>
            <a:off x="184279" y="291924"/>
            <a:ext cx="7545259" cy="7367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lumMod val="75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lumMod val="75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500" b="1" dirty="0">
                <a:solidFill>
                  <a:schemeClr val="accent2"/>
                </a:solidFill>
                <a:latin typeface="Franklin Gothic Demi Cond" charset="0"/>
                <a:ea typeface="Franklin Gothic Demi Cond" charset="0"/>
                <a:cs typeface="Franklin Gothic Demi Cond" charset="0"/>
              </a:rPr>
              <a:t>Retail Sales Support: In-store Collateral</a:t>
            </a:r>
          </a:p>
        </p:txBody>
      </p:sp>
      <p:graphicFrame>
        <p:nvGraphicFramePr>
          <p:cNvPr id="16" name="Table 15"/>
          <p:cNvGraphicFramePr>
            <a:graphicFrameLocks noGrp="1"/>
          </p:cNvGraphicFramePr>
          <p:nvPr>
            <p:extLst>
              <p:ext uri="{D42A27DB-BD31-4B8C-83A1-F6EECF244321}">
                <p14:modId xmlns:p14="http://schemas.microsoft.com/office/powerpoint/2010/main" val="1953508186"/>
              </p:ext>
            </p:extLst>
          </p:nvPr>
        </p:nvGraphicFramePr>
        <p:xfrm>
          <a:off x="294612" y="1622344"/>
          <a:ext cx="3828908" cy="1911326"/>
        </p:xfrm>
        <a:graphic>
          <a:graphicData uri="http://schemas.openxmlformats.org/drawingml/2006/table">
            <a:tbl>
              <a:tblPr firstRow="1" bandRow="1">
                <a:tableStyleId>{5C22544A-7EE6-4342-B048-85BDC9FD1C3A}</a:tableStyleId>
              </a:tblPr>
              <a:tblGrid>
                <a:gridCol w="2323208">
                  <a:extLst>
                    <a:ext uri="{9D8B030D-6E8A-4147-A177-3AD203B41FA5}">
                      <a16:colId xmlns:a16="http://schemas.microsoft.com/office/drawing/2014/main" val="20000"/>
                    </a:ext>
                  </a:extLst>
                </a:gridCol>
                <a:gridCol w="752850">
                  <a:extLst>
                    <a:ext uri="{9D8B030D-6E8A-4147-A177-3AD203B41FA5}">
                      <a16:colId xmlns:a16="http://schemas.microsoft.com/office/drawing/2014/main" val="20001"/>
                    </a:ext>
                  </a:extLst>
                </a:gridCol>
                <a:gridCol w="752850">
                  <a:extLst>
                    <a:ext uri="{9D8B030D-6E8A-4147-A177-3AD203B41FA5}">
                      <a16:colId xmlns:a16="http://schemas.microsoft.com/office/drawing/2014/main" val="20002"/>
                    </a:ext>
                  </a:extLst>
                </a:gridCol>
              </a:tblGrid>
              <a:tr h="416891">
                <a:tc>
                  <a:txBody>
                    <a:bodyPr/>
                    <a:lstStyle/>
                    <a:p>
                      <a:r>
                        <a:rPr lang="en-US" sz="1100" dirty="0"/>
                        <a:t>Display Features</a:t>
                      </a:r>
                    </a:p>
                  </a:txBody>
                  <a:tcPr marL="73704" marR="73704" marT="36852" marB="36852"/>
                </a:tc>
                <a:tc>
                  <a:txBody>
                    <a:bodyPr/>
                    <a:lstStyle/>
                    <a:p>
                      <a:r>
                        <a:rPr lang="en-US" sz="1100" dirty="0"/>
                        <a:t>¼</a:t>
                      </a:r>
                      <a:r>
                        <a:rPr lang="en-US" sz="1100" baseline="0" dirty="0"/>
                        <a:t> pallet</a:t>
                      </a:r>
                      <a:endParaRPr lang="en-US" sz="1100" dirty="0"/>
                    </a:p>
                  </a:txBody>
                  <a:tcPr marL="73704" marR="73704" marT="36852" marB="36852"/>
                </a:tc>
                <a:tc>
                  <a:txBody>
                    <a:bodyPr/>
                    <a:lstStyle/>
                    <a:p>
                      <a:r>
                        <a:rPr lang="en-US" sz="1100" dirty="0"/>
                        <a:t>Video Display</a:t>
                      </a:r>
                    </a:p>
                  </a:txBody>
                  <a:tcPr marL="73704" marR="73704" marT="36852" marB="36852"/>
                </a:tc>
                <a:extLst>
                  <a:ext uri="{0D108BD9-81ED-4DB2-BD59-A6C34878D82A}">
                    <a16:rowId xmlns:a16="http://schemas.microsoft.com/office/drawing/2014/main" val="10000"/>
                  </a:ext>
                </a:extLst>
              </a:tr>
              <a:tr h="290912">
                <a:tc>
                  <a:txBody>
                    <a:bodyPr/>
                    <a:lstStyle/>
                    <a:p>
                      <a:r>
                        <a:rPr lang="en-US" sz="1100" dirty="0"/>
                        <a:t>Holds</a:t>
                      </a:r>
                      <a:r>
                        <a:rPr lang="en-US" sz="1100" baseline="0" dirty="0"/>
                        <a:t> 16 JumPacks</a:t>
                      </a:r>
                      <a:endParaRPr lang="en-US" sz="1100" dirty="0"/>
                    </a:p>
                  </a:txBody>
                  <a:tcPr marL="73704" marR="73704" marT="36852" marB="36852"/>
                </a:tc>
                <a:tc>
                  <a:txBody>
                    <a:bodyPr/>
                    <a:lstStyle/>
                    <a:p>
                      <a:r>
                        <a:rPr lang="en-US" sz="1100" dirty="0"/>
                        <a:t>X</a:t>
                      </a:r>
                    </a:p>
                  </a:txBody>
                  <a:tcPr marL="73704" marR="73704" marT="36852" marB="36852"/>
                </a:tc>
                <a:tc>
                  <a:txBody>
                    <a:bodyPr/>
                    <a:lstStyle/>
                    <a:p>
                      <a:endParaRPr lang="en-US" sz="1100" dirty="0"/>
                    </a:p>
                  </a:txBody>
                  <a:tcPr marL="73704" marR="73704" marT="36852" marB="36852"/>
                </a:tc>
                <a:extLst>
                  <a:ext uri="{0D108BD9-81ED-4DB2-BD59-A6C34878D82A}">
                    <a16:rowId xmlns:a16="http://schemas.microsoft.com/office/drawing/2014/main" val="10001"/>
                  </a:ext>
                </a:extLst>
              </a:tr>
              <a:tr h="385555">
                <a:tc>
                  <a:txBody>
                    <a:bodyPr/>
                    <a:lstStyle/>
                    <a:p>
                      <a:r>
                        <a:rPr lang="en-US" sz="1100" dirty="0"/>
                        <a:t>Customizable</a:t>
                      </a:r>
                      <a:r>
                        <a:rPr lang="en-US" sz="1100" baseline="0" dirty="0"/>
                        <a:t> header card on request</a:t>
                      </a:r>
                      <a:endParaRPr lang="en-US" sz="1100" dirty="0"/>
                    </a:p>
                  </a:txBody>
                  <a:tcPr marL="73704" marR="73704" marT="36852" marB="36852"/>
                </a:tc>
                <a:tc>
                  <a:txBody>
                    <a:bodyPr/>
                    <a:lstStyle/>
                    <a:p>
                      <a:r>
                        <a:rPr lang="en-US" sz="1100" dirty="0"/>
                        <a:t>X</a:t>
                      </a:r>
                    </a:p>
                  </a:txBody>
                  <a:tcPr marL="73704" marR="73704" marT="36852" marB="36852"/>
                </a:tc>
                <a:tc>
                  <a:txBody>
                    <a:bodyPr/>
                    <a:lstStyle/>
                    <a:p>
                      <a:endParaRPr lang="en-US" sz="1100" dirty="0"/>
                    </a:p>
                  </a:txBody>
                  <a:tcPr marL="73704" marR="73704" marT="36852" marB="36852"/>
                </a:tc>
                <a:extLst>
                  <a:ext uri="{0D108BD9-81ED-4DB2-BD59-A6C34878D82A}">
                    <a16:rowId xmlns:a16="http://schemas.microsoft.com/office/drawing/2014/main" val="10002"/>
                  </a:ext>
                </a:extLst>
              </a:tr>
              <a:tr h="405373">
                <a:tc>
                  <a:txBody>
                    <a:bodyPr/>
                    <a:lstStyle/>
                    <a:p>
                      <a:r>
                        <a:rPr lang="en-US" sz="1100" dirty="0"/>
                        <a:t>Optional</a:t>
                      </a:r>
                      <a:r>
                        <a:rPr lang="en-US" sz="1100" baseline="0" dirty="0"/>
                        <a:t> Product Mix with Power Inverters</a:t>
                      </a:r>
                      <a:endParaRPr lang="en-US" sz="1100" dirty="0"/>
                    </a:p>
                  </a:txBody>
                  <a:tcPr marL="73704" marR="73704" marT="36852" marB="36852"/>
                </a:tc>
                <a:tc>
                  <a:txBody>
                    <a:bodyPr/>
                    <a:lstStyle/>
                    <a:p>
                      <a:r>
                        <a:rPr lang="en-US" sz="1100" dirty="0"/>
                        <a:t>X</a:t>
                      </a:r>
                    </a:p>
                  </a:txBody>
                  <a:tcPr marL="73704" marR="73704" marT="36852" marB="36852"/>
                </a:tc>
                <a:tc>
                  <a:txBody>
                    <a:bodyPr/>
                    <a:lstStyle/>
                    <a:p>
                      <a:endParaRPr lang="en-US" sz="1100" dirty="0"/>
                    </a:p>
                  </a:txBody>
                  <a:tcPr marL="73704" marR="73704" marT="36852" marB="36852"/>
                </a:tc>
                <a:extLst>
                  <a:ext uri="{0D108BD9-81ED-4DB2-BD59-A6C34878D82A}">
                    <a16:rowId xmlns:a16="http://schemas.microsoft.com/office/drawing/2014/main" val="10003"/>
                  </a:ext>
                </a:extLst>
              </a:tr>
              <a:tr h="405373">
                <a:tc>
                  <a:txBody>
                    <a:bodyPr/>
                    <a:lstStyle/>
                    <a:p>
                      <a:r>
                        <a:rPr lang="en-US" sz="1100" dirty="0"/>
                        <a:t>Updated</a:t>
                      </a:r>
                      <a:r>
                        <a:rPr lang="en-US" sz="1100" baseline="0" dirty="0"/>
                        <a:t> Video display with customizable insert card </a:t>
                      </a:r>
                      <a:endParaRPr lang="en-US" sz="1100" dirty="0"/>
                    </a:p>
                  </a:txBody>
                  <a:tcPr marL="73704" marR="73704" marT="36852" marB="36852"/>
                </a:tc>
                <a:tc>
                  <a:txBody>
                    <a:bodyPr/>
                    <a:lstStyle/>
                    <a:p>
                      <a:endParaRPr lang="en-US" sz="1100" dirty="0"/>
                    </a:p>
                  </a:txBody>
                  <a:tcPr marL="73704" marR="73704" marT="36852" marB="36852"/>
                </a:tc>
                <a:tc>
                  <a:txBody>
                    <a:bodyPr/>
                    <a:lstStyle/>
                    <a:p>
                      <a:r>
                        <a:rPr lang="en-US" sz="1100" dirty="0"/>
                        <a:t>X</a:t>
                      </a:r>
                    </a:p>
                  </a:txBody>
                  <a:tcPr marL="73704" marR="73704" marT="36852" marB="36852"/>
                </a:tc>
                <a:extLst>
                  <a:ext uri="{0D108BD9-81ED-4DB2-BD59-A6C34878D82A}">
                    <a16:rowId xmlns:a16="http://schemas.microsoft.com/office/drawing/2014/main" val="10004"/>
                  </a:ext>
                </a:extLst>
              </a:tr>
            </a:tbl>
          </a:graphicData>
        </a:graphic>
      </p:graphicFrame>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03" y="3732008"/>
            <a:ext cx="2403432" cy="1965622"/>
          </a:xfrm>
          <a:prstGeom prst="rect">
            <a:avLst/>
          </a:prstGeom>
        </p:spPr>
      </p:pic>
      <p:sp>
        <p:nvSpPr>
          <p:cNvPr id="2" name="Rectangle 1"/>
          <p:cNvSpPr/>
          <p:nvPr/>
        </p:nvSpPr>
        <p:spPr>
          <a:xfrm>
            <a:off x="294612" y="833535"/>
            <a:ext cx="8832457" cy="923330"/>
          </a:xfrm>
          <a:prstGeom prst="rect">
            <a:avLst/>
          </a:prstGeom>
        </p:spPr>
        <p:txBody>
          <a:bodyPr wrap="square">
            <a:spAutoFit/>
          </a:bodyPr>
          <a:lstStyle/>
          <a:p>
            <a:r>
              <a:rPr lang="en-US" dirty="0"/>
              <a:t>The Marketing team can provide these ready-to-ship displays OR come up with the perfect display for your specific retailer. Contact </a:t>
            </a:r>
            <a:r>
              <a:rPr lang="en-US" dirty="0">
                <a:hlinkClick r:id="rId5"/>
              </a:rPr>
              <a:t>Marketing@cedarelectronics.com</a:t>
            </a:r>
            <a:r>
              <a:rPr lang="en-US" dirty="0"/>
              <a:t> for requests.</a:t>
            </a:r>
          </a:p>
          <a:p>
            <a:endParaRPr lang="en-US" dirty="0"/>
          </a:p>
        </p:txBody>
      </p:sp>
    </p:spTree>
    <p:extLst>
      <p:ext uri="{BB962C8B-B14F-4D97-AF65-F5344CB8AC3E}">
        <p14:creationId xmlns:p14="http://schemas.microsoft.com/office/powerpoint/2010/main" val="1464587466"/>
      </p:ext>
    </p:extLst>
  </p:cSld>
  <p:clrMapOvr>
    <a:masterClrMapping/>
  </p:clrMapOvr>
</p:sld>
</file>

<file path=ppt/theme/theme1.xml><?xml version="1.0" encoding="utf-8"?>
<a:theme xmlns:a="http://schemas.openxmlformats.org/drawingml/2006/main" name="Office Theme">
  <a:themeElements>
    <a:clrScheme name="Cedar Corporate">
      <a:dk1>
        <a:sysClr val="windowText" lastClr="000000"/>
      </a:dk1>
      <a:lt1>
        <a:sysClr val="window" lastClr="FFFFFF"/>
      </a:lt1>
      <a:dk2>
        <a:srgbClr val="44546A"/>
      </a:dk2>
      <a:lt2>
        <a:srgbClr val="E7E6E6"/>
      </a:lt2>
      <a:accent1>
        <a:srgbClr val="3F5765"/>
      </a:accent1>
      <a:accent2>
        <a:srgbClr val="E1530D"/>
      </a:accent2>
      <a:accent3>
        <a:srgbClr val="7C98AB"/>
      </a:accent3>
      <a:accent4>
        <a:srgbClr val="FA8D29"/>
      </a:accent4>
      <a:accent5>
        <a:srgbClr val="D1D3D3"/>
      </a:accent5>
      <a:accent6>
        <a:srgbClr val="8A8C8C"/>
      </a:accent6>
      <a:hlink>
        <a:srgbClr val="555750"/>
      </a:hlink>
      <a:folHlink>
        <a:srgbClr val="3564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 Presentation Template" id="{518E5293-8322-4FE4-B2ED-3F68F0CD19E5}" vid="{9E5C54BA-CBFF-4C34-9901-8F71A7815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3902</TotalTime>
  <Words>1916</Words>
  <Application>Microsoft Office PowerPoint</Application>
  <PresentationFormat>On-screen Show (4:3)</PresentationFormat>
  <Paragraphs>231</Paragraphs>
  <Slides>20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Franklin Gothic Book</vt:lpstr>
      <vt:lpstr>Franklin Gothic Demi</vt:lpstr>
      <vt:lpstr>Franklin Gothic Demi Cond</vt:lpstr>
      <vt:lpstr>Helvetica Neue Light</vt:lpstr>
      <vt:lpstr>ヒラギノ角ゴ ProN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McKenzie-Bush</dc:creator>
  <cp:lastModifiedBy>Rebecca Cesar</cp:lastModifiedBy>
  <cp:revision>109</cp:revision>
  <cp:lastPrinted>2017-10-03T17:58:16Z</cp:lastPrinted>
  <dcterms:created xsi:type="dcterms:W3CDTF">2017-04-17T19:48:31Z</dcterms:created>
  <dcterms:modified xsi:type="dcterms:W3CDTF">2017-10-03T19:16:57Z</dcterms:modified>
</cp:coreProperties>
</file>